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346" r:id="rId2"/>
    <p:sldId id="257" r:id="rId3"/>
    <p:sldId id="259" r:id="rId4"/>
    <p:sldId id="354" r:id="rId5"/>
    <p:sldId id="333" r:id="rId6"/>
    <p:sldId id="374" r:id="rId7"/>
    <p:sldId id="263" r:id="rId8"/>
    <p:sldId id="268" r:id="rId9"/>
    <p:sldId id="350" r:id="rId10"/>
    <p:sldId id="394" r:id="rId11"/>
    <p:sldId id="270" r:id="rId12"/>
    <p:sldId id="362" r:id="rId13"/>
    <p:sldId id="368" r:id="rId14"/>
    <p:sldId id="395" r:id="rId15"/>
    <p:sldId id="355" r:id="rId16"/>
    <p:sldId id="356" r:id="rId17"/>
    <p:sldId id="396" r:id="rId18"/>
    <p:sldId id="279" r:id="rId19"/>
    <p:sldId id="375" r:id="rId20"/>
    <p:sldId id="369" r:id="rId21"/>
    <p:sldId id="376" r:id="rId22"/>
    <p:sldId id="284" r:id="rId23"/>
    <p:sldId id="381" r:id="rId24"/>
    <p:sldId id="286" r:id="rId25"/>
    <p:sldId id="379" r:id="rId26"/>
    <p:sldId id="287" r:id="rId27"/>
    <p:sldId id="397" r:id="rId28"/>
    <p:sldId id="377" r:id="rId29"/>
    <p:sldId id="378" r:id="rId30"/>
    <p:sldId id="372" r:id="rId31"/>
    <p:sldId id="288" r:id="rId32"/>
    <p:sldId id="373" r:id="rId33"/>
    <p:sldId id="385" r:id="rId34"/>
    <p:sldId id="389" r:id="rId35"/>
    <p:sldId id="391" r:id="rId36"/>
    <p:sldId id="392" r:id="rId37"/>
    <p:sldId id="393" r:id="rId38"/>
    <p:sldId id="386" r:id="rId39"/>
    <p:sldId id="388" r:id="rId40"/>
    <p:sldId id="403" r:id="rId41"/>
    <p:sldId id="404" r:id="rId42"/>
    <p:sldId id="405" r:id="rId43"/>
    <p:sldId id="406" r:id="rId44"/>
    <p:sldId id="407" r:id="rId45"/>
    <p:sldId id="408" r:id="rId46"/>
    <p:sldId id="398" r:id="rId47"/>
    <p:sldId id="399" r:id="rId48"/>
    <p:sldId id="400" r:id="rId49"/>
    <p:sldId id="401" r:id="rId50"/>
    <p:sldId id="402" r:id="rId51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4">
          <p15:clr>
            <a:srgbClr val="A4A3A4"/>
          </p15:clr>
        </p15:guide>
        <p15:guide id="2" pos="5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714" y="86"/>
      </p:cViewPr>
      <p:guideLst>
        <p:guide orient="horz" pos="734"/>
        <p:guide pos="5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/>
            </a:lvl1pPr>
          </a:lstStyle>
          <a:p>
            <a:pPr>
              <a:defRPr/>
            </a:pPr>
            <a:fld id="{5512974F-7955-4B65-AC3F-23587C023A69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266526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8423E42-DBA4-46F8-829C-634708D947FB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4247883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708484-A19B-46B2-878C-1281F987FA1B}" type="slidenum">
              <a:rPr lang="en-US" altLang="zh-TW" sz="1300"/>
              <a:pPr>
                <a:spcBef>
                  <a:spcPct val="0"/>
                </a:spcBef>
              </a:pPr>
              <a:t>1</a:t>
            </a:fld>
            <a:endParaRPr lang="en-US" altLang="zh-TW" sz="13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167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F886A6-CED6-465B-9779-C7BE2B4BFA21}" type="slidenum">
              <a:rPr lang="en-US" altLang="zh-TW" sz="1300"/>
              <a:pPr>
                <a:spcBef>
                  <a:spcPct val="0"/>
                </a:spcBef>
              </a:pPr>
              <a:t>15</a:t>
            </a:fld>
            <a:endParaRPr lang="en-US" altLang="zh-TW" sz="13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33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F6CF61-B883-49D3-87A2-B7AC9AE6D6AE}" type="slidenum">
              <a:rPr lang="en-US" altLang="zh-TW" sz="1300"/>
              <a:pPr>
                <a:spcBef>
                  <a:spcPct val="0"/>
                </a:spcBef>
              </a:pPr>
              <a:t>16</a:t>
            </a:fld>
            <a:endParaRPr lang="en-US" altLang="zh-TW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2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4DB51A-07F9-4D02-A547-2F732B158FAA}" type="slidenum">
              <a:rPr lang="en-US" altLang="zh-TW" sz="1300"/>
              <a:pPr>
                <a:spcBef>
                  <a:spcPct val="0"/>
                </a:spcBef>
              </a:pPr>
              <a:t>18</a:t>
            </a:fld>
            <a:endParaRPr lang="en-US" altLang="zh-TW" sz="13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dirty="0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61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1CAFB8-68EE-4CAE-B4A0-F164552FCE57}" type="slidenum">
              <a:rPr lang="en-US" altLang="zh-HK" sz="1300"/>
              <a:pPr>
                <a:spcBef>
                  <a:spcPct val="0"/>
                </a:spcBef>
              </a:pPr>
              <a:t>19</a:t>
            </a:fld>
            <a:endParaRPr lang="en-US" altLang="zh-HK" sz="13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8099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1CAFB8-68EE-4CAE-B4A0-F164552FCE57}" type="slidenum">
              <a:rPr lang="en-US" altLang="zh-HK" sz="1300"/>
              <a:pPr>
                <a:spcBef>
                  <a:spcPct val="0"/>
                </a:spcBef>
              </a:pPr>
              <a:t>20</a:t>
            </a:fld>
            <a:endParaRPr lang="en-US" altLang="zh-HK" sz="13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173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1CAFB8-68EE-4CAE-B4A0-F164552FCE57}" type="slidenum">
              <a:rPr lang="en-US" altLang="zh-HK" sz="1300"/>
              <a:pPr>
                <a:spcBef>
                  <a:spcPct val="0"/>
                </a:spcBef>
              </a:pPr>
              <a:t>21</a:t>
            </a:fld>
            <a:endParaRPr lang="en-US" altLang="zh-HK" sz="13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373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55428E-B3E2-4CFD-98B0-0F32C2199651}" type="slidenum">
              <a:rPr lang="en-US" altLang="zh-TW" sz="1300"/>
              <a:pPr>
                <a:spcBef>
                  <a:spcPct val="0"/>
                </a:spcBef>
              </a:pPr>
              <a:t>22</a:t>
            </a:fld>
            <a:endParaRPr lang="en-US" altLang="zh-TW" sz="13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105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55428E-B3E2-4CFD-98B0-0F32C2199651}" type="slidenum">
              <a:rPr lang="en-US" altLang="zh-TW" sz="1300"/>
              <a:pPr>
                <a:spcBef>
                  <a:spcPct val="0"/>
                </a:spcBef>
              </a:pPr>
              <a:t>23</a:t>
            </a:fld>
            <a:endParaRPr lang="en-US" altLang="zh-TW" sz="13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875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C8E865-E1E0-46D6-B4D1-4ACAD1161194}" type="slidenum">
              <a:rPr lang="en-US" altLang="zh-TW" sz="1300"/>
              <a:pPr>
                <a:spcBef>
                  <a:spcPct val="0"/>
                </a:spcBef>
              </a:pPr>
              <a:t>24</a:t>
            </a:fld>
            <a:endParaRPr lang="en-US" altLang="zh-TW" sz="13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42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C8E865-E1E0-46D6-B4D1-4ACAD1161194}" type="slidenum">
              <a:rPr lang="en-US" altLang="zh-TW" sz="1300"/>
              <a:pPr>
                <a:spcBef>
                  <a:spcPct val="0"/>
                </a:spcBef>
              </a:pPr>
              <a:t>25</a:t>
            </a:fld>
            <a:endParaRPr lang="en-US" altLang="zh-TW" sz="13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00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268E2F-3943-4B54-8888-A409CA605DC7}" type="slidenum">
              <a:rPr lang="en-US" altLang="zh-TW" sz="1300"/>
              <a:pPr>
                <a:spcBef>
                  <a:spcPct val="0"/>
                </a:spcBef>
              </a:pPr>
              <a:t>2</a:t>
            </a:fld>
            <a:endParaRPr lang="en-US" altLang="zh-TW" sz="13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302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2D2DC7-E2E0-4573-BB05-0242BC182EF1}" type="slidenum">
              <a:rPr lang="en-US" altLang="zh-TW" sz="1300"/>
              <a:pPr>
                <a:spcBef>
                  <a:spcPct val="0"/>
                </a:spcBef>
              </a:pPr>
              <a:t>26</a:t>
            </a:fld>
            <a:endParaRPr lang="en-US" altLang="zh-TW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7076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2D2DC7-E2E0-4573-BB05-0242BC182EF1}" type="slidenum">
              <a:rPr lang="en-US" altLang="zh-TW" sz="1300"/>
              <a:pPr>
                <a:spcBef>
                  <a:spcPct val="0"/>
                </a:spcBef>
              </a:pPr>
              <a:t>27</a:t>
            </a:fld>
            <a:endParaRPr lang="en-US" altLang="zh-TW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401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1CAFB8-68EE-4CAE-B4A0-F164552FCE57}" type="slidenum">
              <a:rPr lang="en-US" altLang="zh-HK" sz="1300"/>
              <a:pPr>
                <a:spcBef>
                  <a:spcPct val="0"/>
                </a:spcBef>
              </a:pPr>
              <a:t>28</a:t>
            </a:fld>
            <a:endParaRPr lang="en-US" altLang="zh-HK" sz="13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17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560F68-F2F3-4A35-9D70-1BC600AAF19E}" type="slidenum">
              <a:rPr lang="en-US" altLang="zh-HK" sz="1300"/>
              <a:pPr>
                <a:spcBef>
                  <a:spcPct val="0"/>
                </a:spcBef>
              </a:pPr>
              <a:t>29</a:t>
            </a:fld>
            <a:endParaRPr lang="en-US" altLang="zh-HK" sz="13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10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F32E2A-A603-451E-B4F2-00E3EDBC7CD2}" type="slidenum">
              <a:rPr lang="en-US" altLang="zh-HK" sz="1300"/>
              <a:pPr>
                <a:spcBef>
                  <a:spcPct val="0"/>
                </a:spcBef>
              </a:pPr>
              <a:t>30</a:t>
            </a:fld>
            <a:endParaRPr lang="en-US" altLang="zh-HK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070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10568B-7AB5-4031-A211-1D47A84810CE}" type="slidenum">
              <a:rPr lang="en-US" altLang="zh-TW" sz="1300"/>
              <a:pPr>
                <a:spcBef>
                  <a:spcPct val="0"/>
                </a:spcBef>
              </a:pPr>
              <a:t>31</a:t>
            </a:fld>
            <a:endParaRPr lang="en-US" altLang="zh-TW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159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2A28BF-06AB-46E5-B045-BB243BBFB6BE}" type="slidenum">
              <a:rPr lang="en-US" altLang="zh-HK" sz="1300"/>
              <a:pPr>
                <a:spcBef>
                  <a:spcPct val="0"/>
                </a:spcBef>
              </a:pPr>
              <a:t>32</a:t>
            </a:fld>
            <a:endParaRPr lang="en-US" altLang="zh-HK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008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2A28BF-06AB-46E5-B045-BB243BBFB6BE}" type="slidenum">
              <a:rPr lang="en-US" altLang="zh-HK" sz="1300"/>
              <a:pPr>
                <a:spcBef>
                  <a:spcPct val="0"/>
                </a:spcBef>
              </a:pPr>
              <a:t>33</a:t>
            </a:fld>
            <a:endParaRPr lang="en-US" altLang="zh-HK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70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91C00F4-D8AD-4DE0-9B25-62E1737C9645}" type="slidenum">
              <a:rPr lang="en-US" altLang="zh-TW" sz="1300"/>
              <a:pPr>
                <a:spcBef>
                  <a:spcPct val="0"/>
                </a:spcBef>
              </a:pPr>
              <a:t>34</a:t>
            </a:fld>
            <a:endParaRPr lang="en-US" altLang="zh-TW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192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DBB87E-0C12-4E2E-AF0E-EF543A1FEE79}" type="slidenum">
              <a:rPr lang="en-US" altLang="zh-TW" sz="1300"/>
              <a:pPr>
                <a:spcBef>
                  <a:spcPct val="0"/>
                </a:spcBef>
              </a:pPr>
              <a:t>35</a:t>
            </a:fld>
            <a:endParaRPr lang="en-US" altLang="zh-TW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42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D8A235-57C5-4E9E-8114-5B1EB51A3F5E}" type="slidenum">
              <a:rPr lang="en-US" altLang="zh-TW" sz="1300"/>
              <a:pPr>
                <a:spcBef>
                  <a:spcPct val="0"/>
                </a:spcBef>
              </a:pPr>
              <a:t>3</a:t>
            </a:fld>
            <a:endParaRPr lang="en-US" altLang="zh-TW" sz="13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450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F5B2DA-C338-4416-B84C-35AFC633A8FB}" type="slidenum">
              <a:rPr lang="en-US" altLang="zh-TW" sz="1300"/>
              <a:pPr>
                <a:spcBef>
                  <a:spcPct val="0"/>
                </a:spcBef>
              </a:pPr>
              <a:t>36</a:t>
            </a:fld>
            <a:endParaRPr lang="en-US" altLang="zh-TW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85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436109-4DB8-4B69-BDB6-6C5A330F708A}" type="slidenum">
              <a:rPr lang="en-US" altLang="zh-TW" sz="1300"/>
              <a:pPr>
                <a:spcBef>
                  <a:spcPct val="0"/>
                </a:spcBef>
              </a:pPr>
              <a:t>37</a:t>
            </a:fld>
            <a:endParaRPr lang="en-US" altLang="zh-TW" sz="13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002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D9C1E9-37F4-4B77-A0C6-53180F49B00D}" type="slidenum">
              <a:rPr lang="en-US" altLang="zh-TW" sz="1300"/>
              <a:pPr>
                <a:spcBef>
                  <a:spcPct val="0"/>
                </a:spcBef>
              </a:pPr>
              <a:t>38</a:t>
            </a:fld>
            <a:endParaRPr lang="en-US" altLang="zh-TW" sz="13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5095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92B9A8-335F-4417-88FA-0BA6E047714F}" type="slidenum">
              <a:rPr lang="en-US" altLang="zh-TW" sz="1300"/>
              <a:pPr>
                <a:spcBef>
                  <a:spcPct val="0"/>
                </a:spcBef>
              </a:pPr>
              <a:t>39</a:t>
            </a:fld>
            <a:endParaRPr lang="en-US" altLang="zh-TW" sz="13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860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EE7C46-A18A-4E95-AAAD-9133517AEFA4}" type="slidenum">
              <a:rPr lang="en-US" altLang="en-US" sz="130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81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0A3589-98E8-4F1B-84F7-F0C33595CEB9}" type="slidenum">
              <a:rPr lang="en-US" altLang="en-US" sz="1300"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3242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0D4A90-C7D5-4094-9924-E00EB2354C63}" type="slidenum">
              <a:rPr lang="en-US" altLang="en-US" sz="1300">
                <a:latin typeface="Times New Roman" panose="02020603050405020304" pitchFamily="18" charset="0"/>
              </a:rPr>
              <a:pPr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061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A62BFD9-DE87-48D0-8B50-54A0519CC650}" type="slidenum">
              <a:rPr lang="en-US" altLang="en-US" sz="1300">
                <a:latin typeface="Times New Roman" panose="02020603050405020304" pitchFamily="18" charset="0"/>
              </a:rPr>
              <a:pPr algn="r"/>
              <a:t>43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186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5DD8492-4DD3-46E9-AC25-D98074EC7842}" type="slidenum">
              <a:rPr lang="en-US" altLang="en-US" sz="1300">
                <a:latin typeface="Times New Roman" panose="02020603050405020304" pitchFamily="18" charset="0"/>
              </a:rPr>
              <a:pPr algn="r"/>
              <a:t>45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376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FBB0C3-5498-41B2-9AE2-291F016D7646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31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42D536-0C5B-4C8A-B2B4-C6284871B3C6}" type="slidenum">
              <a:rPr lang="en-US" altLang="zh-TW" sz="1300"/>
              <a:pPr>
                <a:spcBef>
                  <a:spcPct val="0"/>
                </a:spcBef>
              </a:pPr>
              <a:t>5</a:t>
            </a:fld>
            <a:endParaRPr lang="en-US" altLang="zh-TW" sz="13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40590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4EF00C-AE63-405F-B6D4-CAC6C7B26783}" type="slidenum">
              <a:rPr lang="en-US" altLang="en-US" sz="1300">
                <a:latin typeface="Times New Roman" panose="02020603050405020304" pitchFamily="18" charset="0"/>
              </a:rPr>
              <a:pPr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2527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AEDC14-0E7D-4408-BAB0-0FA54515D6C2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680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3D9A9B-3FA4-41F9-8375-A542B32F9007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171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8DBA24-6B9F-4D9A-BC07-C480AE73179B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01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BEBD9-ED06-4AB4-915F-CBFBA4C35E1E}" type="slidenum">
              <a:rPr lang="en-US" altLang="zh-HK" sz="13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zh-HK" sz="130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78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35A974-528D-4232-851D-AA7EE15A6D28}" type="slidenum">
              <a:rPr lang="en-US" altLang="zh-TW" sz="1300"/>
              <a:pPr>
                <a:spcBef>
                  <a:spcPct val="0"/>
                </a:spcBef>
              </a:pPr>
              <a:t>7</a:t>
            </a:fld>
            <a:endParaRPr lang="en-US" altLang="zh-TW" sz="13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2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1A58C8-D1C1-4086-AE67-7838FEE065E4}" type="slidenum">
              <a:rPr lang="en-US" altLang="zh-TW" sz="1300"/>
              <a:pPr>
                <a:spcBef>
                  <a:spcPct val="0"/>
                </a:spcBef>
              </a:pPr>
              <a:t>8</a:t>
            </a:fld>
            <a:endParaRPr lang="en-US" altLang="zh-TW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26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003319AA-F362-41A2-8E47-BB4BEFD083AF}" type="slidenum">
              <a:rPr lang="en-US" altLang="zh-TW" sz="1300"/>
              <a:pPr algn="r">
                <a:spcBef>
                  <a:spcPct val="0"/>
                </a:spcBef>
              </a:pPr>
              <a:t>9</a:t>
            </a:fld>
            <a:endParaRPr lang="en-US" altLang="zh-TW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927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321C3E-292F-4CAA-975D-E8EC908EA56A}" type="slidenum">
              <a:rPr lang="en-US" altLang="zh-TW" sz="1300"/>
              <a:pPr>
                <a:spcBef>
                  <a:spcPct val="0"/>
                </a:spcBef>
              </a:pPr>
              <a:t>11</a:t>
            </a:fld>
            <a:endParaRPr lang="en-US" altLang="zh-TW" sz="13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12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hyperlink" Target="http://www.db-book.com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3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HK" b="1" smtClean="0">
                <a:solidFill>
                  <a:srgbClr val="CC3300"/>
                </a:solidFill>
              </a:rPr>
              <a:t>Database System Concepts, 6</a:t>
            </a:r>
            <a:r>
              <a:rPr lang="en-US" altLang="zh-HK" b="1" baseline="30000" smtClean="0">
                <a:solidFill>
                  <a:srgbClr val="CC3300"/>
                </a:solidFill>
              </a:rPr>
              <a:t>th</a:t>
            </a:r>
            <a:r>
              <a:rPr lang="en-US" altLang="zh-HK" b="1" smtClean="0">
                <a:solidFill>
                  <a:srgbClr val="CC3300"/>
                </a:solidFill>
              </a:rPr>
              <a:t> Ed</a:t>
            </a:r>
            <a:r>
              <a:rPr lang="en-US" altLang="zh-HK" smtClean="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HK" sz="1200" b="1" smtClean="0">
                <a:solidFill>
                  <a:srgbClr val="CC3300"/>
                </a:solidFill>
              </a:rPr>
              <a:t>©Silberschatz, Korth and Sudarshan</a:t>
            </a:r>
            <a:br>
              <a:rPr lang="en-US" altLang="zh-HK" sz="1200" b="1" smtClean="0">
                <a:solidFill>
                  <a:srgbClr val="CC3300"/>
                </a:solidFill>
              </a:rPr>
            </a:br>
            <a:r>
              <a:rPr lang="en-US" altLang="zh-HK" sz="1200" b="1" smtClean="0">
                <a:solidFill>
                  <a:srgbClr val="CC3300"/>
                </a:solidFill>
              </a:rPr>
              <a:t>See </a:t>
            </a:r>
            <a:r>
              <a:rPr lang="en-US" altLang="zh-HK" sz="1200" b="1" smtClean="0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altLang="zh-HK" sz="1200" b="1" smtClean="0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67EA7534-ED7E-45B2-8B07-14DFF0185624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56351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9FB61-48F1-4522-8C92-633300CE12F7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415994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4DB2F-B9EC-497A-A276-D7DB5E9A61C0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57244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E375D-6DC8-463A-98BA-4A3C42447E12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002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05E69-A70A-4C77-9D6D-2277AA36946F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7782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6B08A-BA54-4AAC-B845-A0DA9A2A3BF0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4468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D416D-021D-4A5D-B98F-817A23A16E55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426741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6B23E-3FE3-4D42-A2FA-39744C2E9F1C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54080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D3B41-1D31-4A77-83A2-18519B197E5D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44478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4684D-9F3F-4FB4-9F6B-94376491048F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17826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8B652-0A39-49E6-8CAD-E44E12D9D39D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95520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DE72955-49CA-4358-B865-2496798F23D3}" type="slidenum">
              <a:rPr lang="en-US" altLang="zh-HK"/>
              <a:pPr>
                <a:defRPr/>
              </a:pPr>
              <a:t>‹#›</a:t>
            </a:fld>
            <a:endParaRPr lang="en-US" altLang="zh-HK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HK" sz="1000" b="1" smtClean="0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HK" sz="1000" b="1" smtClean="0">
                <a:solidFill>
                  <a:schemeClr val="tx2"/>
                </a:solidFill>
              </a:rPr>
              <a:t>12.</a:t>
            </a:r>
            <a:fld id="{DC25074F-698C-40ED-801D-130F0C586CA1}" type="slidenum">
              <a:rPr lang="en-US" altLang="zh-HK" sz="1000" b="1" smtClean="0">
                <a:solidFill>
                  <a:schemeClr val="tx2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HK" sz="1000" b="1" smtClean="0">
              <a:solidFill>
                <a:schemeClr val="tx2"/>
              </a:solidFill>
            </a:endParaRPr>
          </a:p>
        </p:txBody>
      </p:sp>
      <p:sp>
        <p:nvSpPr>
          <p:cNvPr id="48640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HK" sz="1000" b="1" smtClean="0">
                <a:solidFill>
                  <a:schemeClr val="tx2"/>
                </a:solidFill>
              </a:rPr>
              <a:t>Database System Concepts - 6</a:t>
            </a:r>
            <a:r>
              <a:rPr lang="en-US" altLang="zh-HK" sz="1000" b="1" baseline="30000" smtClean="0">
                <a:solidFill>
                  <a:schemeClr val="tx2"/>
                </a:solidFill>
              </a:rPr>
              <a:t>th</a:t>
            </a:r>
            <a:r>
              <a:rPr lang="en-US" altLang="zh-HK" sz="1000" b="1" smtClean="0">
                <a:solidFill>
                  <a:schemeClr val="tx2"/>
                </a:solidFill>
              </a:rPr>
              <a:t> Edition</a:t>
            </a: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12: Query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80"/>
            <a:ext cx="9144000" cy="5770880"/>
          </a:xfrm>
          <a:prstGeom prst="rect">
            <a:avLst/>
          </a:prstGeom>
        </p:spPr>
      </p:pic>
      <p:sp>
        <p:nvSpPr>
          <p:cNvPr id="3" name="Oval 1"/>
          <p:cNvSpPr>
            <a:spLocks noChangeArrowheads="1"/>
          </p:cNvSpPr>
          <p:nvPr/>
        </p:nvSpPr>
        <p:spPr bwMode="auto">
          <a:xfrm>
            <a:off x="5165725" y="2994978"/>
            <a:ext cx="2768600" cy="1016000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HK" altLang="en-US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7342823" y="3909378"/>
            <a:ext cx="14144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HK" dirty="0"/>
              <a:t>The blocks containing pointers to data records.</a:t>
            </a:r>
            <a:endParaRPr kumimoji="0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6406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Selections Involving Comparisons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3601" y="909579"/>
            <a:ext cx="8553450" cy="5216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</a:rPr>
              <a:t>Can implement selections of the form </a:t>
            </a:r>
            <a:r>
              <a:rPr kumimoji="0" lang="en-US" altLang="zh-TW" sz="2000" b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TW" sz="2000" b="1" i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TW" sz="2000" b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TW" sz="2000" b="1" i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TW" sz="2000" b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TW" sz="2000" b="1" i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TW" sz="2000" b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zh-TW" sz="2000" b="1" i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zh-TW" sz="2000" b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zh-TW" sz="2000" b="1" i="1" baseline="-25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zh-TW" sz="2000" b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TW" sz="2000" b="1" i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TW" sz="2000" b="1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zh-TW" sz="2000" b="1" dirty="0" smtClean="0">
                <a:ea typeface="ＭＳ Ｐゴシック" panose="020B0600070205080204" pitchFamily="34" charset="-128"/>
              </a:rPr>
              <a:t>A5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comparison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.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(Relation is sorted on A)</a:t>
            </a:r>
            <a:endParaRPr lang="en-US" altLang="zh-TW" sz="2000" i="1" dirty="0" smtClean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For 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  V 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(r)  </a:t>
            </a:r>
            <a:r>
              <a:rPr kumimoji="0" lang="en-US" altLang="zh-TW" sz="2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use index 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to find the first tuple 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zh-TW" sz="20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v; </a:t>
            </a:r>
            <a:b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kumimoji="0" lang="en-US" altLang="zh-TW" sz="2000" dirty="0" smtClean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zh-TW" sz="2000" dirty="0" smtClean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TW" sz="2000" b="1" dirty="0" smtClean="0">
                <a:ea typeface="ＭＳ Ｐゴシック" panose="020B0600070205080204" pitchFamily="34" charset="-128"/>
              </a:rPr>
              <a:t>A6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comparison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For 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  V 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(r) use index to find the first index entry 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zh-TW" sz="20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kumimoji="0" lang="en-US" altLang="zh-TW" sz="20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zh-TW" sz="2000" i="1" dirty="0" smtClean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3">
              <a:lnSpc>
                <a:spcPct val="90000"/>
              </a:lnSpc>
            </a:pPr>
            <a:r>
              <a:rPr kumimoji="0"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requires an I/O for each record</a:t>
            </a:r>
          </a:p>
          <a:p>
            <a:pPr lvl="3">
              <a:lnSpc>
                <a:spcPct val="90000"/>
              </a:lnSpc>
            </a:pP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Linear file scan may be cheaper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ch13-inde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675"/>
            <a:ext cx="91440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Oval 1"/>
          <p:cNvSpPr>
            <a:spLocks noChangeArrowheads="1"/>
          </p:cNvSpPr>
          <p:nvPr/>
        </p:nvSpPr>
        <p:spPr bwMode="auto">
          <a:xfrm>
            <a:off x="5267325" y="3259138"/>
            <a:ext cx="2768600" cy="1016000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HK" altLang="en-US"/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7485063" y="4275138"/>
            <a:ext cx="14144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HK" dirty="0"/>
              <a:t>The blocks containing pointers to data records.</a:t>
            </a:r>
            <a:endParaRPr kumimoji="0" lang="zh-HK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741680"/>
            <a:ext cx="8981440" cy="5659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Complex Selections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Conjunction:  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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1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 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2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. . . 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i="1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n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(</a:t>
                </a:r>
                <a:r>
                  <a:rPr lang="en-US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r)  </a:t>
                </a:r>
                <a:endParaRPr lang="en-US" altLang="zh-TW" sz="2400" i="1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pPr lvl="1"/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</a:t>
                </a:r>
                <a:b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from r</a:t>
                </a:r>
                <a:b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where </a:t>
                </a:r>
                <a:r>
                  <a:rPr lang="en-HK" altLang="zh-TW" sz="2400" i="1" dirty="0" err="1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r.A</a:t>
                </a: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&gt;=49 and </a:t>
                </a:r>
                <a:r>
                  <a:rPr lang="en-HK" altLang="zh-TW" sz="2400" i="1" dirty="0" err="1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r.B</a:t>
                </a: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&gt;= 49</a:t>
                </a:r>
                <a:endParaRPr lang="en-US" altLang="zh-TW" sz="2400" i="1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r>
                  <a:rPr lang="en-US" altLang="zh-TW" sz="24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Disjunction: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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1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 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2 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. . . </a:t>
                </a:r>
                <a:r>
                  <a:rPr lang="en-US" altLang="zh-TW" sz="2400" baseline="-25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</a:t>
                </a:r>
                <a:r>
                  <a:rPr lang="en-US" altLang="zh-TW" sz="2400" i="1" baseline="-25000" dirty="0">
                    <a:ea typeface="ＭＳ Ｐゴシック" panose="020B0600070205080204" pitchFamily="34" charset="-128"/>
                    <a:sym typeface="Greek Symbols" pitchFamily="18" charset="2"/>
                  </a:rPr>
                  <a:t>n </a:t>
                </a:r>
                <a:r>
                  <a:rPr lang="en-US" altLang="zh-TW" sz="24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(</a:t>
                </a:r>
                <a:r>
                  <a:rPr lang="en-US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r). </a:t>
                </a:r>
                <a:endParaRPr lang="en-US" altLang="zh-TW" sz="2400" i="1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pPr lvl="1"/>
                <a: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</a:t>
                </a:r>
                <a:b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from r</a:t>
                </a:r>
                <a:b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where </a:t>
                </a:r>
                <a:r>
                  <a:rPr lang="en-HK" altLang="zh-TW" sz="2400" i="1" dirty="0" err="1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r.A</a:t>
                </a:r>
                <a: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&gt;=49 or </a:t>
                </a:r>
                <a:r>
                  <a:rPr lang="en-HK" altLang="zh-TW" sz="2400" i="1" dirty="0" err="1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r.B</a:t>
                </a:r>
                <a:r>
                  <a:rPr lang="en-HK" altLang="zh-TW" sz="2400" i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&gt;= </a:t>
                </a:r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49</a:t>
                </a:r>
              </a:p>
              <a:p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40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zh-TW" altLang="en-HK" sz="240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𝜃</m:t>
                        </m:r>
                      </m:e>
                      <m:sub>
                        <m:r>
                          <a:rPr lang="en-HK" altLang="zh-TW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a selection condition. There can be </a:t>
                </a:r>
                <a14:m>
                  <m:oMath xmlns:m="http://schemas.openxmlformats.org/officeDocument/2006/math">
                    <m:r>
                      <a:rPr lang="en-HK" altLang="zh-TW" sz="2400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en-HK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selection conditions.</a:t>
                </a:r>
                <a:endParaRPr lang="en-US" altLang="zh-TW" sz="2400" i="1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pPr lvl="1"/>
                <a:endParaRPr lang="en-US" altLang="zh-TW" sz="2400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6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4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Implementation of Complex Selections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689" y="992129"/>
            <a:ext cx="8466231" cy="5029200"/>
          </a:xfrm>
        </p:spPr>
        <p:txBody>
          <a:bodyPr/>
          <a:lstStyle/>
          <a:p>
            <a:pPr>
              <a:tabLst>
                <a:tab pos="2338388" algn="l"/>
              </a:tabLst>
            </a:pPr>
            <a:r>
              <a:rPr lang="en-US" altLang="zh-TW" sz="2000" b="1" dirty="0" smtClean="0">
                <a:ea typeface="ＭＳ Ｐゴシック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2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4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</a:p>
          <a:p>
            <a:pPr>
              <a:tabLst>
                <a:tab pos="2338388" algn="l"/>
              </a:tabLst>
            </a:pPr>
            <a:r>
              <a:rPr lang="en-US" altLang="zh-TW" sz="2000" b="1" dirty="0" smtClean="0">
                <a:ea typeface="ＭＳ Ｐゴシック" panose="020B0600070205080204" pitchFamily="34" charset="-128"/>
              </a:rPr>
              <a:t>A7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conjunctive selection using one index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).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 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Select one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and an algorithm (A1 through A6) that results in the least cost for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0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i="1" dirty="0" smtClean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2338388" algn="l"/>
              </a:tabLst>
            </a:pPr>
            <a:r>
              <a:rPr lang="en-US" altLang="zh-TW" sz="2000" b="1" dirty="0" smtClean="0">
                <a:ea typeface="ＭＳ Ｐゴシック" panose="020B0600070205080204" pitchFamily="34" charset="-128"/>
                <a:sym typeface="Greek Symbols" pitchFamily="18" charset="2"/>
              </a:rPr>
              <a:t>A8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2338388" algn="l"/>
              </a:tabLst>
            </a:pPr>
            <a:r>
              <a:rPr lang="en-US" altLang="zh-TW" sz="2000" b="1" dirty="0" smtClean="0">
                <a:ea typeface="ＭＳ Ｐゴシック" panose="020B0600070205080204" pitchFamily="34" charset="-128"/>
                <a:sym typeface="Greek Symbols" pitchFamily="18" charset="2"/>
              </a:rPr>
              <a:t>A9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Greek Symbols" pitchFamily="18" charset="2"/>
              </a:rPr>
              <a:t>).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Require indices with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pointers, denoted as I. 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>
                <a:ea typeface="ＭＳ Ｐゴシック" panose="020B0600070205080204" pitchFamily="34" charset="-128"/>
                <a:sym typeface="Greek Symbols" pitchFamily="18" charset="2"/>
              </a:rPr>
              <a:t>F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etch records from data file using the record pointers in I.</a:t>
            </a:r>
          </a:p>
          <a:p>
            <a:pPr lvl="1">
              <a:tabLst>
                <a:tab pos="2338388" algn="l"/>
              </a:tabLst>
            </a:pP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Algorithms for Complex Selections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2964" y="1165225"/>
            <a:ext cx="7469422" cy="5249863"/>
          </a:xfrm>
        </p:spPr>
        <p:txBody>
          <a:bodyPr/>
          <a:lstStyle/>
          <a:p>
            <a:r>
              <a:rPr lang="en-US" altLang="zh-TW" sz="2000" b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2 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zh-TW" sz="24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  <a:sym typeface="Greek Symbols" pitchFamily="18" charset="2"/>
              </a:rPr>
              <a:t>n </a:t>
            </a:r>
            <a:r>
              <a:rPr lang="en-US" altLang="zh-TW" sz="24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4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r).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endParaRPr lang="en-US" altLang="zh-TW" sz="2000" dirty="0" smtClean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TW" sz="2000" b="1" dirty="0" smtClean="0">
                <a:ea typeface="ＭＳ Ｐゴシック" panose="020B0600070205080204" pitchFamily="34" charset="-128"/>
                <a:sym typeface="Greek Symbols" pitchFamily="18" charset="2"/>
              </a:rPr>
              <a:t>A10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Greek Symbols" pitchFamily="18" charset="2"/>
              </a:rPr>
              <a:t>all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conditions have available indices.  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pointers, denoted as I. 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Then fetch records from file using the pointers in I.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Better to  </a:t>
            </a:r>
            <a:r>
              <a:rPr lang="en-US" altLang="zh-TW" sz="2000" dirty="0">
                <a:ea typeface="ＭＳ Ｐゴシック" panose="020B0600070205080204" pitchFamily="34" charset="-128"/>
                <a:sym typeface="Greek Symbols" pitchFamily="18" charset="2"/>
              </a:rPr>
              <a:t>use linear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Greek Symbols" pitchFamily="18" charset="2"/>
              </a:rPr>
              <a:t>scan to scan the data file.</a:t>
            </a:r>
          </a:p>
          <a:p>
            <a:r>
              <a:rPr lang="en-US" altLang="zh-TW" sz="2000" b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000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Use linear scan on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A Conjunction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7075"/>
            <a:ext cx="9144000" cy="5755005"/>
          </a:xfrm>
        </p:spPr>
      </p:pic>
    </p:spTree>
    <p:extLst>
      <p:ext uri="{BB962C8B-B14F-4D97-AF65-F5344CB8AC3E}">
        <p14:creationId xmlns:p14="http://schemas.microsoft.com/office/powerpoint/2010/main" val="13003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Join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740" y="992005"/>
                <a:ext cx="8340133" cy="4815943"/>
              </a:xfrm>
            </p:spPr>
            <p:txBody>
              <a:bodyPr/>
              <a:lstStyle/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Several different algorithms to implement joins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Nested-loop join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Block nested-loop join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Indexed nested-loop join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Merge-join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Hash-join</a:t>
                </a:r>
              </a:p>
              <a:p>
                <a:pPr lvl="0">
                  <a:buClr>
                    <a:srgbClr val="CC3300"/>
                  </a:buClr>
                  <a:defRPr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Assume </a:t>
                </a:r>
                <a:r>
                  <a:rPr lang="en-US" sz="2000" dirty="0">
                    <a:solidFill>
                      <a:srgbClr val="000000"/>
                    </a:solidFill>
                  </a:rPr>
                  <a:t>a relation is stored on disk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consecutively. If </a:t>
                </a:r>
                <a:r>
                  <a:rPr lang="en-US" sz="2000" dirty="0">
                    <a:solidFill>
                      <a:srgbClr val="000000"/>
                    </a:solidFill>
                  </a:rPr>
                  <a:t>you read the entire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relation continuously, </a:t>
                </a:r>
                <a:r>
                  <a:rPr lang="en-US" sz="2000" dirty="0">
                    <a:solidFill>
                      <a:srgbClr val="000000"/>
                    </a:solidFill>
                  </a:rPr>
                  <a:t>you only need to do seek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once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and read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all blocks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one by one.</a:t>
                </a:r>
              </a:p>
              <a:p>
                <a:pPr>
                  <a:defRPr/>
                </a:pPr>
                <a:r>
                  <a:rPr lang="en-US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denote two relations. Choice </a:t>
                </a:r>
                <a:r>
                  <a:rPr lang="en-US" sz="2000" dirty="0"/>
                  <a:t>based on cost estimate</a:t>
                </a:r>
                <a:endParaRPr lang="en-US" sz="2000" b="1" dirty="0"/>
              </a:p>
              <a:p>
                <a:pPr lvl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000" dirty="0" smtClean="0"/>
                  <a:t>: the </a:t>
                </a:r>
                <a:r>
                  <a:rPr lang="en-US" sz="2000" dirty="0"/>
                  <a:t>number of records in relation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/>
                  <a:t> and relation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lvl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000" dirty="0" smtClean="0"/>
                  <a:t>: the </a:t>
                </a:r>
                <a:r>
                  <a:rPr lang="en-US" sz="2000" dirty="0"/>
                  <a:t>number of blocks used by relation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and relation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740" y="992005"/>
                <a:ext cx="8340133" cy="4815943"/>
              </a:xfrm>
              <a:blipFill>
                <a:blip r:embed="rId3"/>
                <a:stretch>
                  <a:fillRect l="-439" t="-633" b="-2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An Example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18140" y="930276"/>
                <a:ext cx="7661275" cy="4903787"/>
              </a:xfrm>
            </p:spPr>
            <p:txBody>
              <a:bodyPr/>
              <a:lstStyle/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We show two relations </a:t>
                </a:r>
                <a:r>
                  <a:rPr lang="en-US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student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and </a:t>
                </a:r>
                <a:r>
                  <a:rPr lang="en-US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takes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 In student, a tuple is represented by his/her ID. In takes, a tuple is represented by the ID of the student who takes this course. Consider an SQL using join.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/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select * from student, takes where student.ID = takes.ID</a:t>
                </a:r>
                <a:b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</a:br>
                <a:endParaRPr lang="en-US" altLang="zh-TW" sz="2000" dirty="0" smtClean="0">
                  <a:solidFill>
                    <a:srgbClr val="C00000"/>
                  </a:solidFill>
                  <a:ea typeface="ＭＳ Ｐゴシック" panose="020B0600070205080204" pitchFamily="34" charset="-128"/>
                </a:endParaRPr>
              </a:p>
              <a:p>
                <a:pPr>
                  <a:defRPr/>
                </a:pPr>
                <a:r>
                  <a:rPr lang="en-US" sz="2000" dirty="0" smtClean="0"/>
                  <a:t>The basic information. </a:t>
                </a:r>
              </a:p>
              <a:p>
                <a:pPr lvl="1">
                  <a:spcBef>
                    <a:spcPts val="0"/>
                  </a:spcBef>
                  <a:defRPr/>
                </a:pPr>
                <a:r>
                  <a:rPr lang="en-US" sz="2000" dirty="0" smtClean="0"/>
                  <a:t>Number of records in </a:t>
                </a:r>
                <a:r>
                  <a:rPr lang="en-US" sz="2000" b="1" i="1" dirty="0" smtClean="0"/>
                  <a:t>student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𝑠𝑡𝑢𝑑𝑒𝑛𝑡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000" dirty="0" smtClean="0">
                  <a:solidFill>
                    <a:srgbClr val="0000FF"/>
                  </a:solidFill>
                </a:endParaRPr>
              </a:p>
              <a:p>
                <a:pPr lvl="1">
                  <a:spcBef>
                    <a:spcPts val="0"/>
                  </a:spcBef>
                  <a:defRPr/>
                </a:pPr>
                <a:r>
                  <a:rPr lang="en-US" sz="2000" dirty="0" smtClean="0"/>
                  <a:t>Number of blocks used by </a:t>
                </a:r>
                <a:r>
                  <a:rPr lang="en-US" sz="2000" b="1" i="1" dirty="0" smtClean="0"/>
                  <a:t>student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𝑠𝑡𝑢𝑑𝑒𝑛𝑡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 smtClean="0">
                  <a:solidFill>
                    <a:srgbClr val="0000FF"/>
                  </a:solidFill>
                </a:endParaRPr>
              </a:p>
              <a:p>
                <a:pPr lvl="1">
                  <a:spcBef>
                    <a:spcPts val="0"/>
                  </a:spcBef>
                  <a:defRPr/>
                </a:pPr>
                <a:r>
                  <a:rPr lang="en-US" sz="2000" dirty="0" smtClean="0"/>
                  <a:t>Number of records in </a:t>
                </a:r>
                <a:r>
                  <a:rPr lang="en-US" sz="2000" b="1" i="1" dirty="0" smtClean="0"/>
                  <a:t>takes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lang="en-US" sz="16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𝑡𝑎𝑘𝑒𝑠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</m:oMath>
                </a14:m>
                <a:endParaRPr lang="en-US" sz="2000" dirty="0" smtClean="0">
                  <a:solidFill>
                    <a:srgbClr val="0000FF"/>
                  </a:solidFill>
                </a:endParaRPr>
              </a:p>
              <a:p>
                <a:pPr lvl="1">
                  <a:spcBef>
                    <a:spcPts val="0"/>
                  </a:spcBef>
                  <a:defRPr/>
                </a:pPr>
                <a:r>
                  <a:rPr lang="en-US" sz="2000" dirty="0" smtClean="0"/>
                  <a:t>Number of blocks used by  </a:t>
                </a:r>
                <a:r>
                  <a:rPr lang="en-US" sz="2000" b="1" i="1" dirty="0" smtClean="0"/>
                  <a:t>takes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lang="en-US" sz="16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𝑡𝑎𝑘𝑒𝑠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</m:oMath>
                </a14:m>
                <a:endParaRPr lang="en-US" sz="2000" dirty="0" smtClean="0">
                  <a:solidFill>
                    <a:srgbClr val="0000FF"/>
                  </a:solidFill>
                </a:endParaRPr>
              </a:p>
              <a:p>
                <a:pPr lvl="1">
                  <a:defRPr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8140" y="930276"/>
                <a:ext cx="7661275" cy="4903787"/>
              </a:xfrm>
              <a:blipFill rotWithShape="0">
                <a:blip r:embed="rId3"/>
                <a:stretch>
                  <a:fillRect l="-477" t="-622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757014" y="5057336"/>
            <a:ext cx="7620000" cy="1231900"/>
            <a:chOff x="768350" y="5175717"/>
            <a:chExt cx="7620000" cy="1231900"/>
          </a:xfrm>
        </p:grpSpPr>
        <p:sp>
          <p:nvSpPr>
            <p:cNvPr id="20" name="Rectangle 3"/>
            <p:cNvSpPr>
              <a:spLocks noChangeArrowheads="1"/>
            </p:cNvSpPr>
            <p:nvPr/>
          </p:nvSpPr>
          <p:spPr bwMode="auto">
            <a:xfrm>
              <a:off x="839787" y="5574179"/>
              <a:ext cx="2401888" cy="3857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D3    D4</a:t>
              </a:r>
            </a:p>
          </p:txBody>
        </p:sp>
        <p:cxnSp>
          <p:nvCxnSpPr>
            <p:cNvPr id="21" name="Straight Connector 20"/>
            <p:cNvCxnSpPr>
              <a:cxnSpLocks noChangeShapeType="1"/>
              <a:stCxn id="20" idx="0"/>
              <a:endCxn id="20" idx="2"/>
            </p:cNvCxnSpPr>
            <p:nvPr/>
          </p:nvCxnSpPr>
          <p:spPr bwMode="auto">
            <a:xfrm rot="16200000" flipH="1">
              <a:off x="1847056" y="5767060"/>
              <a:ext cx="3873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768350" y="5186829"/>
              <a:ext cx="1111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student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582987" y="5550367"/>
              <a:ext cx="2401888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D4     D2    D3</a:t>
              </a:r>
            </a:p>
          </p:txBody>
        </p:sp>
        <p:cxnSp>
          <p:nvCxnSpPr>
            <p:cNvPr id="24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4602162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5984875" y="5550367"/>
              <a:ext cx="2403475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D1    D4</a:t>
              </a:r>
            </a:p>
          </p:txBody>
        </p:sp>
        <p:cxnSp>
          <p:nvCxnSpPr>
            <p:cNvPr id="26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7005637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15"/>
            <p:cNvSpPr txBox="1">
              <a:spLocks noChangeArrowheads="1"/>
            </p:cNvSpPr>
            <p:nvPr/>
          </p:nvSpPr>
          <p:spPr bwMode="auto">
            <a:xfrm>
              <a:off x="3559175" y="5175717"/>
              <a:ext cx="8397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 dirty="0"/>
                <a:t>takes</a:t>
              </a:r>
            </a:p>
          </p:txBody>
        </p:sp>
        <p:sp>
          <p:nvSpPr>
            <p:cNvPr id="28" name="TextBox 16"/>
            <p:cNvSpPr txBox="1">
              <a:spLocks noChangeArrowheads="1"/>
            </p:cNvSpPr>
            <p:nvPr/>
          </p:nvSpPr>
          <p:spPr bwMode="auto">
            <a:xfrm>
              <a:off x="850900" y="600756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b1</a:t>
              </a:r>
            </a:p>
          </p:txBody>
        </p:sp>
        <p:sp>
          <p:nvSpPr>
            <p:cNvPr id="29" name="TextBox 17"/>
            <p:cNvSpPr txBox="1">
              <a:spLocks noChangeArrowheads="1"/>
            </p:cNvSpPr>
            <p:nvPr/>
          </p:nvSpPr>
          <p:spPr bwMode="auto">
            <a:xfrm>
              <a:off x="2022475" y="5983754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30" name="TextBox 18"/>
            <p:cNvSpPr txBox="1">
              <a:spLocks noChangeArrowheads="1"/>
            </p:cNvSpPr>
            <p:nvPr/>
          </p:nvSpPr>
          <p:spPr bwMode="auto">
            <a:xfrm>
              <a:off x="5973762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b3</a:t>
              </a:r>
            </a:p>
          </p:txBody>
        </p:sp>
        <p:sp>
          <p:nvSpPr>
            <p:cNvPr id="31" name="TextBox 19"/>
            <p:cNvSpPr txBox="1">
              <a:spLocks noChangeArrowheads="1"/>
            </p:cNvSpPr>
            <p:nvPr/>
          </p:nvSpPr>
          <p:spPr bwMode="auto">
            <a:xfrm>
              <a:off x="4789487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b2</a:t>
              </a:r>
            </a:p>
          </p:txBody>
        </p:sp>
        <p:sp>
          <p:nvSpPr>
            <p:cNvPr id="32" name="TextBox 20"/>
            <p:cNvSpPr txBox="1">
              <a:spLocks noChangeArrowheads="1"/>
            </p:cNvSpPr>
            <p:nvPr/>
          </p:nvSpPr>
          <p:spPr bwMode="auto">
            <a:xfrm>
              <a:off x="7204075" y="593771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b4</a:t>
              </a:r>
            </a:p>
          </p:txBody>
        </p:sp>
        <p:sp>
          <p:nvSpPr>
            <p:cNvPr id="33" name="TextBox 21"/>
            <p:cNvSpPr txBox="1">
              <a:spLocks noChangeArrowheads="1"/>
            </p:cNvSpPr>
            <p:nvPr/>
          </p:nvSpPr>
          <p:spPr bwMode="auto">
            <a:xfrm>
              <a:off x="3582987" y="5925017"/>
              <a:ext cx="5540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2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Basic Steps in Query Processing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6564312" cy="149701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2000" smtClean="0">
                <a:ea typeface="ＭＳ Ｐゴシック" panose="020B0600070205080204" pitchFamily="34" charset="-128"/>
              </a:rPr>
              <a:t>1.	Parsing and translation</a:t>
            </a:r>
          </a:p>
          <a:p>
            <a:pPr>
              <a:buFont typeface="Monotype Sorts" pitchFamily="2" charset="2"/>
              <a:buNone/>
            </a:pPr>
            <a:r>
              <a:rPr lang="en-US" altLang="zh-TW" sz="2000" smtClean="0">
                <a:ea typeface="ＭＳ Ｐゴシック" panose="020B0600070205080204" pitchFamily="34" charset="-128"/>
              </a:rPr>
              <a:t>2.	Optimization</a:t>
            </a:r>
          </a:p>
          <a:p>
            <a:pPr>
              <a:buFont typeface="Monotype Sorts" pitchFamily="2" charset="2"/>
              <a:buNone/>
            </a:pPr>
            <a:r>
              <a:rPr lang="en-US" altLang="zh-TW" sz="2000" smtClean="0">
                <a:ea typeface="ＭＳ Ｐゴシック" panose="020B0600070205080204" pitchFamily="34" charset="-128"/>
              </a:rPr>
              <a:t>3.	Evaluation</a:t>
            </a:r>
          </a:p>
        </p:txBody>
      </p:sp>
      <p:pic>
        <p:nvPicPr>
          <p:cNvPr id="717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230438"/>
            <a:ext cx="72326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2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Buffer in Main Memory (1)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2224" y="930276"/>
                <a:ext cx="8299939" cy="5470524"/>
              </a:xfrm>
            </p:spPr>
            <p:txBody>
              <a:bodyPr/>
              <a:lstStyle/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To process a join, it needs to read blocks of two relations into a buffer in main memory (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I/O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), and then compare two tuples from two relations, respectively, to check the join condition (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CPU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).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Let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M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be the number of blocks allocated to a join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in the buffer.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To process a join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, we need to do the following repeatedly.</a:t>
                </a:r>
              </a:p>
              <a:p>
                <a:pPr lvl="1"/>
                <a:r>
                  <a:rPr lang="en-US" altLang="zh-TW" sz="2000" dirty="0">
                    <a:ea typeface="ＭＳ Ｐゴシック" panose="020B0600070205080204" pitchFamily="34" charset="-128"/>
                  </a:rPr>
                  <a:t>R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ead a block of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from disk to the buffer (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I/O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),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Read a block of 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from disk to the buffer (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I/O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),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Compare tuples in the two blocks read into buffer (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CPU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),</a:t>
                </a:r>
              </a:p>
              <a:p>
                <a:pPr lvl="1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If there are join results (matches by join condition), write them into another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resulting block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 When the resulting block is full, we write the resulting block to disk, and make the resulting block empty. So we can continuously use it to keep  join results.</a:t>
                </a:r>
              </a:p>
              <a:p>
                <a:pPr lvl="2"/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The cost to write the resulting block to disk is the same for any join algorithms.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So we ignore this cost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Consider two cases: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the best case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and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the worst case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2224" y="930276"/>
                <a:ext cx="8299939" cy="5470524"/>
              </a:xfrm>
              <a:blipFill rotWithShape="0">
                <a:blip r:embed="rId3"/>
                <a:stretch>
                  <a:fillRect l="-514" t="-557" r="-1102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Buffer in Main Memory (2)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2224" y="930276"/>
                <a:ext cx="8510954" cy="4903787"/>
              </a:xfrm>
            </p:spPr>
            <p:txBody>
              <a:bodyPr/>
              <a:lstStyle/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Let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M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be the number of blocks allocated to a join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in the buffer.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The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best case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is both relations can be held in buffer.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𝑟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𝑠</m:t>
                        </m:r>
                      </m:sub>
                    </m:sSub>
                    <m:r>
                      <a:rPr lang="en-US" altLang="zh-TW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+1</m:t>
                    </m:r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M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 where 1 is for the resulting block.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The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worst case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= 3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 We can only use one block in buffer for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and one block in buffer for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, and one block to keep the results. We cannot process a join using less than 3.</a:t>
                </a:r>
              </a:p>
              <a:p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Consider an SQL using join.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       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select * from student, takes where student.ID = takes.ID</a:t>
                </a:r>
              </a:p>
              <a:p>
                <a:pPr lvl="1">
                  <a:defRPr/>
                </a:pPr>
                <a:r>
                  <a:rPr lang="en-US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/>
                  <a:t> be “student”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be “takes”.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 smtClean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 smtClean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 smtClean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1">
                  <a:defRPr/>
                </a:pPr>
                <a:r>
                  <a:rPr lang="en-US" sz="2000" dirty="0" smtClean="0"/>
                  <a:t>The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best case</a:t>
                </a:r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≥7</m:t>
                    </m:r>
                  </m:oMath>
                </a14:m>
                <a:r>
                  <a:rPr lang="en-US" sz="2000" dirty="0" smtClean="0"/>
                  <a:t>. 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 smtClean="0"/>
                  <a:t> seeks,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000" dirty="0" smtClean="0"/>
                  <a:t> data transfers.</a:t>
                </a:r>
              </a:p>
              <a:p>
                <a:pPr lvl="1">
                  <a:defRPr/>
                </a:pPr>
                <a:r>
                  <a:rPr lang="en-US" sz="2000" dirty="0" smtClean="0"/>
                  <a:t>The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worse case</a:t>
                </a:r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 sz="2000" dirty="0" smtClean="0"/>
                  <a:t>. Discuss how to do it in next slide.</a:t>
                </a:r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2224" y="930276"/>
                <a:ext cx="8510954" cy="4903787"/>
              </a:xfrm>
              <a:blipFill>
                <a:blip r:embed="rId3"/>
                <a:stretch>
                  <a:fillRect l="-501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57014" y="5409028"/>
            <a:ext cx="7620000" cy="1231900"/>
            <a:chOff x="768350" y="5175717"/>
            <a:chExt cx="7620000" cy="123190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39787" y="5574179"/>
              <a:ext cx="2401888" cy="3857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D3    D4</a:t>
              </a:r>
            </a:p>
          </p:txBody>
        </p:sp>
        <p:cxnSp>
          <p:nvCxnSpPr>
            <p:cNvPr id="6" name="Straight Connector 5"/>
            <p:cNvCxnSpPr>
              <a:cxnSpLocks noChangeShapeType="1"/>
              <a:stCxn id="5" idx="0"/>
              <a:endCxn id="5" idx="2"/>
            </p:cNvCxnSpPr>
            <p:nvPr/>
          </p:nvCxnSpPr>
          <p:spPr bwMode="auto">
            <a:xfrm rot="16200000" flipH="1">
              <a:off x="1847056" y="5767060"/>
              <a:ext cx="3873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768350" y="5186829"/>
              <a:ext cx="1111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student</a:t>
              </a:r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3582987" y="5550367"/>
              <a:ext cx="2401888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D4     D2    D3</a:t>
              </a:r>
            </a:p>
          </p:txBody>
        </p:sp>
        <p:cxnSp>
          <p:nvCxnSpPr>
            <p:cNvPr id="9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4602162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5984875" y="5550367"/>
              <a:ext cx="2403475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D1    D4</a:t>
              </a:r>
            </a:p>
          </p:txBody>
        </p:sp>
        <p:cxnSp>
          <p:nvCxnSpPr>
            <p:cNvPr id="11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7005637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3559175" y="5175717"/>
              <a:ext cx="8397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 dirty="0"/>
                <a:t>takes</a:t>
              </a:r>
            </a:p>
          </p:txBody>
        </p: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850900" y="600756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b1</a:t>
              </a:r>
            </a:p>
          </p:txBody>
        </p:sp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2022475" y="5983754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5973762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b3</a:t>
              </a: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4789487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b2</a:t>
              </a:r>
            </a:p>
          </p:txBody>
        </p:sp>
        <p:sp>
          <p:nvSpPr>
            <p:cNvPr id="17" name="TextBox 20"/>
            <p:cNvSpPr txBox="1">
              <a:spLocks noChangeArrowheads="1"/>
            </p:cNvSpPr>
            <p:nvPr/>
          </p:nvSpPr>
          <p:spPr bwMode="auto">
            <a:xfrm>
              <a:off x="7204075" y="593771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b4</a:t>
              </a:r>
            </a:p>
          </p:txBody>
        </p:sp>
        <p:sp>
          <p:nvSpPr>
            <p:cNvPr id="18" name="TextBox 21"/>
            <p:cNvSpPr txBox="1">
              <a:spLocks noChangeArrowheads="1"/>
            </p:cNvSpPr>
            <p:nvPr/>
          </p:nvSpPr>
          <p:spPr bwMode="auto">
            <a:xfrm>
              <a:off x="3582987" y="5925017"/>
              <a:ext cx="5540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5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Nested-Loop </a:t>
            </a:r>
            <a:r>
              <a:rPr lang="en-US" dirty="0" smtClean="0">
                <a:ea typeface="+mj-ea"/>
              </a:rPr>
              <a:t>Join (1)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561" y="750252"/>
                <a:ext cx="8579690" cy="4281903"/>
              </a:xfrm>
            </p:spPr>
            <p:txBody>
              <a:bodyPr/>
              <a:lstStyle/>
              <a:p>
                <a:pPr>
                  <a:tabLst>
                    <a:tab pos="461963" algn="l"/>
                    <a:tab pos="850900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To compute the theta join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tuple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test pair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to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 if they satisfy the join condition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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/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		if they do, add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∙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4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to the result.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b="1" dirty="0" err="1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endParaRPr lang="en-US" altLang="zh-TW" sz="2000" i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ＭＳ Ｐゴシック" panose="020B0600070205080204" pitchFamily="34" charset="-128"/>
                  <a:sym typeface="Greek Symbols" pitchFamily="18" charset="2"/>
                </a:endParaRPr>
              </a:p>
              <a:p>
                <a:pPr>
                  <a:tabLst>
                    <a:tab pos="461963" algn="l"/>
                    <a:tab pos="850900" algn="l"/>
                  </a:tabLst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is called the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outer relation</a:t>
                </a:r>
                <a:r>
                  <a:rPr lang="en-US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the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inner relation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of the join.</a:t>
                </a:r>
              </a:p>
              <a:p>
                <a:pPr>
                  <a:tabLst>
                    <a:tab pos="461963" algn="l"/>
                    <a:tab pos="850900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It requires no indices, and can be used with any kind of join condition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𝜃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.</a:t>
                </a:r>
              </a:p>
              <a:p>
                <a:pPr>
                  <a:tabLst>
                    <a:tab pos="461963" algn="l"/>
                    <a:tab pos="850900" algn="l"/>
                  </a:tabLst>
                </a:pP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In </a:t>
                </a:r>
                <a:r>
                  <a:rPr lang="en-US" altLang="zh-HK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the worst case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, the estimated cost is </a:t>
                </a:r>
              </a:p>
              <a:p>
                <a:pPr lvl="1">
                  <a:spcBef>
                    <a:spcPts val="0"/>
                  </a:spcBef>
                  <a:tabLst>
                    <a:tab pos="461963" algn="l"/>
                    <a:tab pos="850900" algn="l"/>
                  </a:tabLst>
                </a:pPr>
                <a14:m>
                  <m:oMath xmlns:m="http://schemas.openxmlformats.org/officeDocument/2006/math"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HK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sz="24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HK" sz="24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block transfers, plus </a:t>
                </a:r>
                <a14:m>
                  <m:oMath xmlns:m="http://schemas.openxmlformats.org/officeDocument/2006/math"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HK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HK" sz="24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seeks</a:t>
                </a:r>
              </a:p>
              <a:p>
                <a:pPr lvl="1">
                  <a:spcBef>
                    <a:spcPts val="0"/>
                  </a:spcBef>
                  <a:tabLst>
                    <a:tab pos="461963" algn="l"/>
                    <a:tab pos="850900" algn="l"/>
                  </a:tabLst>
                </a:pP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(a) Let “student” be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“takes” be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: …</a:t>
                </a:r>
              </a:p>
              <a:p>
                <a:pPr lvl="1">
                  <a:spcBef>
                    <a:spcPts val="0"/>
                  </a:spcBef>
                  <a:tabLst>
                    <a:tab pos="461963" algn="l"/>
                    <a:tab pos="850900" algn="l"/>
                  </a:tabLst>
                </a:pPr>
                <a:r>
                  <a:rPr lang="en-US" altLang="zh-HK" sz="2000" dirty="0" smtClean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(b) Let “takes” </a:t>
                </a:r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be </a:t>
                </a:r>
                <a14:m>
                  <m:oMath xmlns:m="http://schemas.openxmlformats.org/officeDocument/2006/math">
                    <m:r>
                      <a:rPr lang="en-US" altLang="zh-HK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 and </a:t>
                </a:r>
                <a:r>
                  <a:rPr lang="en-US" altLang="zh-HK" sz="2000" dirty="0" smtClean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“student” </a:t>
                </a:r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be </a:t>
                </a:r>
                <a14:m>
                  <m:oMath xmlns:m="http://schemas.openxmlformats.org/officeDocument/2006/math">
                    <m:r>
                      <a:rPr lang="en-US" altLang="zh-HK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HK" sz="2000" dirty="0" smtClean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: …</a:t>
                </a:r>
                <a:endParaRPr lang="en-US" altLang="zh-TW" sz="2000" dirty="0" smtClean="0">
                  <a:ea typeface="ＭＳ Ｐゴシック" panose="020B0600070205080204" pitchFamily="34" charset="-128"/>
                  <a:sym typeface="Greek Symbols" pitchFamily="18" charset="2"/>
                </a:endParaRPr>
              </a:p>
            </p:txBody>
          </p:sp>
        </mc:Choice>
        <mc:Fallback xmlns="">
          <p:sp>
            <p:nvSpPr>
              <p:cNvPr id="34819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561" y="750252"/>
                <a:ext cx="8579690" cy="4281903"/>
              </a:xfrm>
              <a:blipFill rotWithShape="0">
                <a:blip r:embed="rId3"/>
                <a:stretch>
                  <a:fillRect l="-426" t="-570" r="-426" b="-10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71935" y="5407908"/>
            <a:ext cx="7620000" cy="1231900"/>
            <a:chOff x="768350" y="5175717"/>
            <a:chExt cx="7620000" cy="12319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39787" y="5574179"/>
              <a:ext cx="2401888" cy="3857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D3    D4</a:t>
              </a:r>
            </a:p>
          </p:txBody>
        </p:sp>
        <p:cxnSp>
          <p:nvCxnSpPr>
            <p:cNvPr id="7" name="Straight Connector 6"/>
            <p:cNvCxnSpPr>
              <a:cxnSpLocks noChangeShapeType="1"/>
              <a:stCxn id="6" idx="0"/>
              <a:endCxn id="6" idx="2"/>
            </p:cNvCxnSpPr>
            <p:nvPr/>
          </p:nvCxnSpPr>
          <p:spPr bwMode="auto">
            <a:xfrm rot="16200000" flipH="1">
              <a:off x="1847056" y="5767060"/>
              <a:ext cx="3873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768350" y="5186829"/>
              <a:ext cx="1111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student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582987" y="5550367"/>
              <a:ext cx="2401888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D4     D2    D3</a:t>
              </a:r>
            </a:p>
          </p:txBody>
        </p:sp>
        <p:cxnSp>
          <p:nvCxnSpPr>
            <p:cNvPr id="10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4602162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5984875" y="5550367"/>
              <a:ext cx="2403475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D1    D4</a:t>
              </a:r>
            </a:p>
          </p:txBody>
        </p:sp>
        <p:cxnSp>
          <p:nvCxnSpPr>
            <p:cNvPr id="12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7005637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5"/>
            <p:cNvSpPr txBox="1">
              <a:spLocks noChangeArrowheads="1"/>
            </p:cNvSpPr>
            <p:nvPr/>
          </p:nvSpPr>
          <p:spPr bwMode="auto">
            <a:xfrm>
              <a:off x="3559175" y="5175717"/>
              <a:ext cx="8397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 dirty="0"/>
                <a:t>takes</a:t>
              </a: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850900" y="600756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b1</a:t>
              </a: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2022475" y="5983754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5973762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b3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4789487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b2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204075" y="593771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b4</a:t>
              </a:r>
            </a:p>
          </p:txBody>
        </p:sp>
        <p:sp>
          <p:nvSpPr>
            <p:cNvPr id="19" name="TextBox 21"/>
            <p:cNvSpPr txBox="1">
              <a:spLocks noChangeArrowheads="1"/>
            </p:cNvSpPr>
            <p:nvPr/>
          </p:nvSpPr>
          <p:spPr bwMode="auto">
            <a:xfrm>
              <a:off x="3582987" y="5925017"/>
              <a:ext cx="5540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Nested-Loop </a:t>
            </a:r>
            <a:r>
              <a:rPr lang="en-US" dirty="0" smtClean="0">
                <a:ea typeface="+mj-ea"/>
              </a:rPr>
              <a:t>Join (2)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561" y="750252"/>
                <a:ext cx="8579690" cy="4281903"/>
              </a:xfrm>
            </p:spPr>
            <p:txBody>
              <a:bodyPr/>
              <a:lstStyle/>
              <a:p>
                <a:pPr>
                  <a:tabLst>
                    <a:tab pos="461963" algn="l"/>
                    <a:tab pos="850900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To compute the theta join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tuple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4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test pair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to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 if they satisfy the join condition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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/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		if they do, add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∙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4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to the result.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b="1" dirty="0" err="1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endParaRPr lang="en-US" altLang="zh-TW" sz="2000" i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ＭＳ Ｐゴシック" panose="020B0600070205080204" pitchFamily="34" charset="-128"/>
                  <a:sym typeface="Greek Symbols" pitchFamily="18" charset="2"/>
                </a:endParaRPr>
              </a:p>
              <a:p>
                <a:pPr>
                  <a:tabLst>
                    <a:tab pos="461963" algn="l"/>
                    <a:tab pos="850900" algn="l"/>
                  </a:tabLst>
                </a:pP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is called the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outer relation</a:t>
                </a:r>
                <a:r>
                  <a:rPr lang="en-US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the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Greek Symbols" pitchFamily="18" charset="2"/>
                  </a:rPr>
                  <a:t>inner relation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of the join.</a:t>
                </a:r>
              </a:p>
              <a:p>
                <a:pPr>
                  <a:tabLst>
                    <a:tab pos="461963" algn="l"/>
                    <a:tab pos="850900" algn="l"/>
                  </a:tabLst>
                </a:pP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In </a:t>
                </a:r>
                <a:r>
                  <a:rPr lang="en-US" altLang="zh-HK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a best case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, 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the smaller relation fits entirely in memory, use that as the inner relation (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). No need to hold two relations in memory.</a:t>
                </a:r>
              </a:p>
              <a:p>
                <a:pPr lvl="1">
                  <a:spcBef>
                    <a:spcPts val="0"/>
                  </a:spcBef>
                  <a:tabLst>
                    <a:tab pos="461963" algn="l"/>
                    <a:tab pos="850900" algn="l"/>
                  </a:tabLst>
                </a:pPr>
                <a14:m>
                  <m:oMath xmlns:m="http://schemas.openxmlformats.org/officeDocument/2006/math">
                    <m:r>
                      <a:rPr lang="en-US" altLang="zh-HK" sz="24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HK" sz="24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block transfers, plus </a:t>
                </a:r>
                <a14:m>
                  <m:oMath xmlns:m="http://schemas.openxmlformats.org/officeDocument/2006/math">
                    <m:r>
                      <a:rPr lang="en-US" altLang="zh-HK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2</m:t>
                    </m:r>
                    <m:r>
                      <a:rPr lang="en-US" altLang="zh-HK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seeks.</a:t>
                </a:r>
              </a:p>
              <a:p>
                <a:pPr lvl="1">
                  <a:spcBef>
                    <a:spcPts val="0"/>
                  </a:spcBef>
                  <a:tabLst>
                    <a:tab pos="461963" algn="l"/>
                    <a:tab pos="850900" algn="l"/>
                  </a:tabLst>
                </a:pP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𝑀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=4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  <a:r>
                  <a:rPr lang="en-US" altLang="zh-HK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Let </a:t>
                </a:r>
                <a:r>
                  <a:rPr lang="en-US" altLang="zh-HK" sz="2000" dirty="0" smtClean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“takes” </a:t>
                </a:r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be </a:t>
                </a:r>
                <a14:m>
                  <m:oMath xmlns:m="http://schemas.openxmlformats.org/officeDocument/2006/math">
                    <m:r>
                      <a:rPr lang="en-US" altLang="zh-HK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 and </a:t>
                </a:r>
                <a:r>
                  <a:rPr lang="en-US" altLang="zh-HK" sz="2000" dirty="0" smtClean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“student” </a:t>
                </a:r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be </a:t>
                </a:r>
                <a14:m>
                  <m:oMath xmlns:m="http://schemas.openxmlformats.org/officeDocument/2006/math">
                    <m:r>
                      <a:rPr lang="en-US" altLang="zh-HK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HK" sz="2000" dirty="0">
                    <a:solidFill>
                      <a:srgbClr val="000000"/>
                    </a:solidFill>
                    <a:ea typeface="ＭＳ Ｐゴシック" panose="020B0600070205080204" pitchFamily="34" charset="-128"/>
                    <a:cs typeface="+mn-cs"/>
                    <a:sym typeface="Symbol" panose="05050102010706020507" pitchFamily="18" charset="2"/>
                  </a:rPr>
                  <a:t>:</a:t>
                </a:r>
                <a:endParaRPr lang="en-US" altLang="zh-TW" sz="2000" dirty="0" smtClean="0">
                  <a:ea typeface="ＭＳ Ｐゴシック" panose="020B0600070205080204" pitchFamily="34" charset="-128"/>
                  <a:sym typeface="Greek Symbols" pitchFamily="18" charset="2"/>
                </a:endParaRPr>
              </a:p>
            </p:txBody>
          </p:sp>
        </mc:Choice>
        <mc:Fallback xmlns="">
          <p:sp>
            <p:nvSpPr>
              <p:cNvPr id="34819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561" y="750252"/>
                <a:ext cx="8579690" cy="4281903"/>
              </a:xfrm>
              <a:blipFill>
                <a:blip r:embed="rId3"/>
                <a:stretch>
                  <a:fillRect l="-426" t="-570" b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71935" y="5407908"/>
            <a:ext cx="7620000" cy="1231900"/>
            <a:chOff x="768350" y="5175717"/>
            <a:chExt cx="7620000" cy="12319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39787" y="5574179"/>
              <a:ext cx="2401888" cy="3857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D3    D4</a:t>
              </a:r>
            </a:p>
          </p:txBody>
        </p:sp>
        <p:cxnSp>
          <p:nvCxnSpPr>
            <p:cNvPr id="7" name="Straight Connector 6"/>
            <p:cNvCxnSpPr>
              <a:cxnSpLocks noChangeShapeType="1"/>
              <a:stCxn id="6" idx="0"/>
              <a:endCxn id="6" idx="2"/>
            </p:cNvCxnSpPr>
            <p:nvPr/>
          </p:nvCxnSpPr>
          <p:spPr bwMode="auto">
            <a:xfrm rot="16200000" flipH="1">
              <a:off x="1847056" y="5767060"/>
              <a:ext cx="3873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768350" y="5186829"/>
              <a:ext cx="1111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student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582987" y="5550367"/>
              <a:ext cx="2401888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D4     D2    D3</a:t>
              </a:r>
            </a:p>
          </p:txBody>
        </p:sp>
        <p:cxnSp>
          <p:nvCxnSpPr>
            <p:cNvPr id="10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4602162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5984875" y="5550367"/>
              <a:ext cx="2403475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D1    D4</a:t>
              </a:r>
            </a:p>
          </p:txBody>
        </p:sp>
        <p:cxnSp>
          <p:nvCxnSpPr>
            <p:cNvPr id="12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7005637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5"/>
            <p:cNvSpPr txBox="1">
              <a:spLocks noChangeArrowheads="1"/>
            </p:cNvSpPr>
            <p:nvPr/>
          </p:nvSpPr>
          <p:spPr bwMode="auto">
            <a:xfrm>
              <a:off x="3559175" y="5175717"/>
              <a:ext cx="8397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 dirty="0"/>
                <a:t>takes</a:t>
              </a: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850900" y="600756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b1</a:t>
              </a: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2022475" y="5983754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5973762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b3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4789487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b2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204075" y="593771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b4</a:t>
              </a:r>
            </a:p>
          </p:txBody>
        </p:sp>
        <p:sp>
          <p:nvSpPr>
            <p:cNvPr id="19" name="TextBox 21"/>
            <p:cNvSpPr txBox="1">
              <a:spLocks noChangeArrowheads="1"/>
            </p:cNvSpPr>
            <p:nvPr/>
          </p:nvSpPr>
          <p:spPr bwMode="auto">
            <a:xfrm>
              <a:off x="3582987" y="5925017"/>
              <a:ext cx="5540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Block Nested-Loop </a:t>
            </a:r>
            <a:r>
              <a:rPr lang="en-US" dirty="0" smtClean="0">
                <a:ea typeface="+mj-ea"/>
              </a:rPr>
              <a:t>Join (1)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2224" y="749300"/>
                <a:ext cx="8278418" cy="4824412"/>
              </a:xfrm>
            </p:spPr>
            <p:txBody>
              <a:bodyPr/>
              <a:lstStyle/>
              <a:p>
                <a:pPr>
                  <a:tabLst>
                    <a:tab pos="404813" algn="l"/>
                    <a:tab pos="793750" algn="l"/>
                    <a:tab pos="1198563" algn="l"/>
                    <a:tab pos="1544638" algn="l"/>
                    <a:tab pos="1890713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Variant of nested-loop join in which every block of inner relation is paired with every block of outer relation.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 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of</a:t>
                </a:r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      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/* outer block nested loop */</a:t>
                </a:r>
                <a:b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block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b="1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/* inner block nested loop */</a:t>
                </a:r>
                <a:b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400" i="1" baseline="-25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baseline="-25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	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4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	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(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,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)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satisfies the join condition 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		if they do, add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∙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to the result.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	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	end  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/* Computing in Buffer (CPU) */</a:t>
                </a:r>
                <a:br>
                  <a:rPr lang="en-US" altLang="zh-TW" sz="2000" b="1" i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end</a:t>
                </a:r>
                <a:endParaRPr lang="en-US" altLang="zh-TW" sz="2000" dirty="0" smtClean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Worst case estimate: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sz="2000" i="1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block transfers, and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0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seeks</a:t>
                </a:r>
                <a:r>
                  <a:rPr lang="en-US" altLang="zh-HK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  <a:endParaRPr lang="en-US" altLang="zh-TW" sz="2000" dirty="0" smtClean="0">
                  <a:ea typeface="ＭＳ Ｐゴシック" panose="020B0600070205080204" pitchFamily="34" charset="-128"/>
                </a:endParaRPr>
              </a:p>
              <a:p>
                <a:pPr>
                  <a:buNone/>
                  <a:tabLst>
                    <a:tab pos="404813" algn="l"/>
                    <a:tab pos="793750" algn="l"/>
                    <a:tab pos="1198563" algn="l"/>
                    <a:tab pos="1544638" algn="l"/>
                    <a:tab pos="1890713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	</a:t>
                </a:r>
                <a:endParaRPr lang="en-US" altLang="zh-TW" sz="2000" b="1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2224" y="749300"/>
                <a:ext cx="8278418" cy="4824412"/>
              </a:xfrm>
              <a:blipFill rotWithShape="0">
                <a:blip r:embed="rId3"/>
                <a:stretch>
                  <a:fillRect l="-515" t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 bwMode="auto">
          <a:xfrm>
            <a:off x="1656640" y="2146622"/>
            <a:ext cx="5597233" cy="202976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91433" y="5347621"/>
            <a:ext cx="7620000" cy="1231900"/>
            <a:chOff x="768350" y="5175717"/>
            <a:chExt cx="7620000" cy="1231900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39787" y="5574179"/>
              <a:ext cx="2401888" cy="38576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D3    D4</a:t>
              </a:r>
            </a:p>
          </p:txBody>
        </p:sp>
        <p:cxnSp>
          <p:nvCxnSpPr>
            <p:cNvPr id="22" name="Straight Connector 21"/>
            <p:cNvCxnSpPr>
              <a:cxnSpLocks noChangeShapeType="1"/>
              <a:stCxn id="21" idx="0"/>
              <a:endCxn id="21" idx="2"/>
            </p:cNvCxnSpPr>
            <p:nvPr/>
          </p:nvCxnSpPr>
          <p:spPr bwMode="auto">
            <a:xfrm rot="16200000" flipH="1">
              <a:off x="1847056" y="5767060"/>
              <a:ext cx="38735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768350" y="5186829"/>
              <a:ext cx="1111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student</a:t>
              </a:r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3582987" y="5550367"/>
              <a:ext cx="2401888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D4     D2    D3</a:t>
              </a:r>
            </a:p>
          </p:txBody>
        </p:sp>
        <p:cxnSp>
          <p:nvCxnSpPr>
            <p:cNvPr id="25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4602162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984875" y="5550367"/>
              <a:ext cx="2403475" cy="3873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dirty="0"/>
                <a:t>D1    D2     D1    D4</a:t>
              </a:r>
            </a:p>
          </p:txBody>
        </p:sp>
        <p:cxnSp>
          <p:nvCxnSpPr>
            <p:cNvPr id="27" name="Straight Connector 14"/>
            <p:cNvCxnSpPr>
              <a:cxnSpLocks noChangeShapeType="1"/>
            </p:cNvCxnSpPr>
            <p:nvPr/>
          </p:nvCxnSpPr>
          <p:spPr bwMode="auto">
            <a:xfrm rot="16200000" flipH="1">
              <a:off x="7005637" y="5744042"/>
              <a:ext cx="385763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TextBox 15"/>
            <p:cNvSpPr txBox="1">
              <a:spLocks noChangeArrowheads="1"/>
            </p:cNvSpPr>
            <p:nvPr/>
          </p:nvSpPr>
          <p:spPr bwMode="auto">
            <a:xfrm>
              <a:off x="3559175" y="5175717"/>
              <a:ext cx="8397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 dirty="0"/>
                <a:t>takes</a:t>
              </a:r>
            </a:p>
          </p:txBody>
        </p:sp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850900" y="600756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b1</a:t>
              </a: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2022475" y="5983754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</a:t>
              </a:r>
              <a:r>
                <a:rPr kumimoji="0" lang="en-US" altLang="zh-TW" sz="2000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5973762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b3</a:t>
              </a:r>
            </a:p>
          </p:txBody>
        </p:sp>
        <p:sp>
          <p:nvSpPr>
            <p:cNvPr id="32" name="TextBox 19"/>
            <p:cNvSpPr txBox="1">
              <a:spLocks noChangeArrowheads="1"/>
            </p:cNvSpPr>
            <p:nvPr/>
          </p:nvSpPr>
          <p:spPr bwMode="auto">
            <a:xfrm>
              <a:off x="4789487" y="5959942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b2</a:t>
              </a:r>
            </a:p>
          </p:txBody>
        </p:sp>
        <p:sp>
          <p:nvSpPr>
            <p:cNvPr id="33" name="TextBox 20"/>
            <p:cNvSpPr txBox="1">
              <a:spLocks noChangeArrowheads="1"/>
            </p:cNvSpPr>
            <p:nvPr/>
          </p:nvSpPr>
          <p:spPr bwMode="auto">
            <a:xfrm>
              <a:off x="7204075" y="5937717"/>
              <a:ext cx="5556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b4</a:t>
              </a:r>
            </a:p>
          </p:txBody>
        </p:sp>
        <p:sp>
          <p:nvSpPr>
            <p:cNvPr id="34" name="TextBox 21"/>
            <p:cNvSpPr txBox="1">
              <a:spLocks noChangeArrowheads="1"/>
            </p:cNvSpPr>
            <p:nvPr/>
          </p:nvSpPr>
          <p:spPr bwMode="auto">
            <a:xfrm>
              <a:off x="3582987" y="5925017"/>
              <a:ext cx="5540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TW" sz="2000" b="1"/>
                <a:t> b1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Block Nested-Loop </a:t>
            </a:r>
            <a:r>
              <a:rPr lang="en-US" dirty="0" smtClean="0">
                <a:ea typeface="+mj-ea"/>
              </a:rPr>
              <a:t>Join (2)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1886" y="862676"/>
                <a:ext cx="8348757" cy="4824412"/>
              </a:xfrm>
            </p:spPr>
            <p:txBody>
              <a:bodyPr/>
              <a:lstStyle/>
              <a:p>
                <a:pPr>
                  <a:tabLst>
                    <a:tab pos="404813" algn="l"/>
                    <a:tab pos="793750" algn="l"/>
                    <a:tab pos="1198563" algn="l"/>
                    <a:tab pos="1544638" algn="l"/>
                    <a:tab pos="1890713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Consider the algorithm.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of</a:t>
                </a:r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      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/* outer block nested loop */</a:t>
                </a:r>
                <a:b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block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b="1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/* inner block nested loop */</a:t>
                </a:r>
                <a:br>
                  <a:rPr lang="en-US" altLang="zh-TW" sz="2000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400" i="1" baseline="-25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baseline="-25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	for each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4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𝐵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do begin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b="1" dirty="0" smtClean="0">
                    <a:ea typeface="ＭＳ Ｐゴシック" panose="020B0600070205080204" pitchFamily="34" charset="-128"/>
                  </a:rPr>
                  <a:t>		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(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,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)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satisfies the join condition 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		if they do, add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∙</m:t>
                    </m:r>
                    <m:r>
                      <a:rPr lang="en-US" altLang="zh-TW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to the result.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		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	end  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/* Computing in Buffer (CPU) */</a:t>
                </a:r>
                <a:br>
                  <a:rPr lang="en-US" altLang="zh-TW" sz="2000" b="1" i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	end</a:t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end</a:t>
                </a:r>
                <a:endParaRPr lang="en-US" altLang="zh-TW" sz="2000" dirty="0" smtClean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Improvements to block nested loop algorithms: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−2 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blocks in buffer for outer relation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, use 1 block to inner relation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, and 1 block for the result to be output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𝑏</m:t>
                        </m:r>
                        <m:r>
                          <a:rPr lang="en-US" altLang="zh-HK" sz="2400" i="1" baseline="-25000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  <m: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/(</m:t>
                        </m:r>
                        <m: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𝑀</m:t>
                        </m:r>
                        <m: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−2)</m:t>
                        </m:r>
                      </m:e>
                    </m:d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HK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+mn-cs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block transfers</a:t>
                </a:r>
                <a:r>
                  <a:rPr lang="en-US" altLang="zh-HK" sz="28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sz="20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plus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HK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HK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𝑏</m:t>
                        </m:r>
                        <m:r>
                          <a:rPr lang="en-US" altLang="zh-HK" sz="2000" i="1" baseline="-25000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  <m:r>
                          <a:rPr lang="en-US" altLang="zh-HK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/(</m:t>
                        </m:r>
                        <m:r>
                          <a:rPr lang="en-US" altLang="zh-HK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𝑀</m:t>
                        </m:r>
                        <m:r>
                          <a:rPr lang="en-US" altLang="zh-HK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−2)</m:t>
                        </m:r>
                      </m:e>
                    </m:d>
                  </m:oMath>
                </a14:m>
                <a:r>
                  <a:rPr lang="en-US" altLang="zh-HK" sz="24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seeks</a:t>
                </a:r>
                <a:endParaRPr lang="en-US" altLang="zh-HK" sz="2400" dirty="0" smtClean="0">
                  <a:ea typeface="ＭＳ Ｐゴシック" panose="020B0600070205080204" pitchFamily="34" charset="-128"/>
                </a:endParaRPr>
              </a:p>
              <a:p>
                <a:pPr>
                  <a:tabLst>
                    <a:tab pos="404813" algn="l"/>
                    <a:tab pos="793750" algn="l"/>
                    <a:tab pos="1198563" algn="l"/>
                    <a:tab pos="1544638" algn="l"/>
                    <a:tab pos="1890713" algn="l"/>
                  </a:tabLst>
                </a:pPr>
                <a:endParaRPr lang="en-US" altLang="zh-TW" sz="2000" dirty="0" smtClean="0">
                  <a:ea typeface="ＭＳ Ｐゴシック" panose="020B0600070205080204" pitchFamily="34" charset="-128"/>
                </a:endParaRPr>
              </a:p>
              <a:p>
                <a:pPr>
                  <a:buNone/>
                  <a:tabLst>
                    <a:tab pos="404813" algn="l"/>
                    <a:tab pos="793750" algn="l"/>
                    <a:tab pos="1198563" algn="l"/>
                    <a:tab pos="1544638" algn="l"/>
                    <a:tab pos="1890713" algn="l"/>
                  </a:tabLst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	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	</a:t>
                </a:r>
                <a:endParaRPr lang="en-US" altLang="zh-TW" sz="2000" b="1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1886" y="862676"/>
                <a:ext cx="8348757" cy="4824412"/>
              </a:xfrm>
              <a:blipFill rotWithShape="0">
                <a:blip r:embed="rId3"/>
                <a:stretch>
                  <a:fillRect l="-438" t="-632" r="-949" b="-19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 bwMode="auto">
          <a:xfrm>
            <a:off x="1505914" y="2018838"/>
            <a:ext cx="5597233" cy="202976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Indexed Nested-Loop </a:t>
            </a:r>
            <a:r>
              <a:rPr lang="en-US" dirty="0" smtClean="0">
                <a:ea typeface="+mj-ea"/>
              </a:rPr>
              <a:t>Join (1)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0485" y="863775"/>
                <a:ext cx="8966130" cy="512445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Index lookups can replace file scans if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join is an </a:t>
                </a:r>
                <a:r>
                  <a:rPr lang="en-US" altLang="zh-TW" dirty="0" err="1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equi</a:t>
                </a:r>
                <a:r>
                  <a:rPr lang="en-US" altLang="zh-TW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-join</a:t>
                </a:r>
                <a:r>
                  <a:rPr lang="en-US" altLang="zh-TW" dirty="0" smtClean="0">
                    <a:ea typeface="ＭＳ Ｐゴシック" panose="020B0600070205080204" pitchFamily="34" charset="-128"/>
                  </a:rPr>
                  <a:t> or </a:t>
                </a:r>
                <a:r>
                  <a:rPr lang="en-US" altLang="zh-TW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natural join</a:t>
                </a:r>
                <a:r>
                  <a:rPr lang="en-US" altLang="zh-TW" dirty="0" smtClean="0">
                    <a:ea typeface="ＭＳ Ｐゴシック" panose="020B0600070205080204" pitchFamily="34" charset="-128"/>
                  </a:rPr>
                  <a:t> and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an index is available on the inner relation’s join attribute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For each 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in the outer relation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,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use the index to look up tuples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that satisfy the join condition with tuple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.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⋈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𝐴</m:t>
                        </m:r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=</m:t>
                        </m:r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𝐴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𝐵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are join attributes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HK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With SQL, it is to </a:t>
                </a:r>
                <a:r>
                  <a:rPr lang="en-HK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 from r, s where </a:t>
                </a:r>
                <a:r>
                  <a:rPr lang="en-HK" altLang="zh-TW" sz="2000" dirty="0" err="1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r.A</a:t>
                </a:r>
                <a:r>
                  <a:rPr lang="en-HK" altLang="zh-TW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= </a:t>
                </a:r>
                <a:r>
                  <a:rPr lang="en-HK" altLang="zh-TW" sz="2000" dirty="0" err="1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s.B</a:t>
                </a:r>
                <a:r>
                  <a:rPr lang="en-HK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  <a:endParaRPr lang="en-US" altLang="zh-TW" sz="2000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The algorithm is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/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 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/*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the outer relation */</a:t>
                </a:r>
                <a:b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 from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TW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HK" altLang="zh-TW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HK" altLang="zh-TW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  <m:r>
                      <a:rPr lang="en-HK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.</m:t>
                    </m:r>
                    <m:r>
                      <a:rPr lang="en-HK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𝐴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” using index.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Any </a:t>
                </a:r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pair between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the output of the above SQL 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is join result.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/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endParaRPr lang="en-US" altLang="zh-TW" sz="2000" i="1" dirty="0" smtClean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43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0485" y="863775"/>
                <a:ext cx="8966130" cy="5124450"/>
              </a:xfrm>
              <a:blipFill>
                <a:blip r:embed="rId3"/>
                <a:stretch>
                  <a:fillRect l="-408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Indexed Nested-Loop </a:t>
            </a:r>
            <a:r>
              <a:rPr lang="en-US" dirty="0" smtClean="0">
                <a:ea typeface="+mj-ea"/>
              </a:rPr>
              <a:t>Join (2)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0485" y="863775"/>
                <a:ext cx="8966130" cy="512445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The algorithm is</a:t>
                </a:r>
                <a: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/>
                </a:r>
                <a:b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for each</a:t>
                </a:r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  </a:t>
                </a:r>
                <a:r>
                  <a:rPr lang="en-US" altLang="zh-TW" sz="2000" dirty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/*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the outer relation */</a:t>
                </a:r>
                <a:br>
                  <a:rPr lang="en-US" altLang="zh-TW" sz="2000" dirty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</a:t>
                </a:r>
                <a:r>
                  <a:rPr lang="en-US" altLang="zh-TW" sz="2000" dirty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 from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HK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HK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  <m:r>
                      <a:rPr lang="en-HK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.</m:t>
                    </m:r>
                    <m:r>
                      <a:rPr lang="en-HK" altLang="zh-TW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𝐴</m:t>
                    </m:r>
                  </m:oMath>
                </a14:m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” using index.</a:t>
                </a:r>
                <a:b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Any pair between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the output of the above SQL </a:t>
                </a:r>
                <a:b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is join result.</a:t>
                </a:r>
                <a:r>
                  <a:rPr lang="en-US" altLang="zh-TW" sz="2000" b="1" dirty="0">
                    <a:ea typeface="ＭＳ Ｐゴシック" panose="020B0600070205080204" pitchFamily="34" charset="-128"/>
                    <a:sym typeface="Greek Symbols" pitchFamily="18" charset="2"/>
                  </a:rPr>
                  <a:t/>
                </a:r>
                <a:br>
                  <a:rPr lang="en-US" altLang="zh-TW" sz="2000" b="1" dirty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b="1" dirty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endParaRPr lang="en-US" altLang="zh-TW" sz="2000" i="1" dirty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In details, the algorithm is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/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for each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do begin 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/*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the outer relation */</a:t>
                </a:r>
                <a:b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	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𝑎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represent the join attribute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.</m:t>
                    </m:r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𝐴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𝐵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be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tuples in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that can join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𝑎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using index. Logically, it is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the same as to do  “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select * from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𝐵</m:t>
                    </m:r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𝑎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” using index.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Any pair between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and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𝐵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join result.</a:t>
                </a: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/>
                </a:r>
                <a:b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</a:br>
                <a:r>
                  <a:rPr lang="en-US" altLang="zh-TW" sz="2000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end</a:t>
                </a:r>
                <a:endParaRPr lang="en-US" altLang="zh-TW" sz="2000" i="1" dirty="0" smtClean="0">
                  <a:ea typeface="ＭＳ Ｐゴシック" panose="020B0600070205080204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Cost of the join: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n-US" altLang="zh-TW" sz="24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TW" sz="24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𝑐</m:t>
                    </m:r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block transfers, and the same number of seeks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is the cost of traversing index and fetching all matching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tuples for one tuple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  <a:r>
                  <a:rPr lang="en-US" altLang="zh-TW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can be estimated as cost of a single selection 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If indices are available on join attributes of both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,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use the relation with fewer tuples as the outer relation.</a:t>
                </a:r>
              </a:p>
            </p:txBody>
          </p:sp>
        </mc:Choice>
        <mc:Fallback xmlns="">
          <p:sp>
            <p:nvSpPr>
              <p:cNvPr id="43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0485" y="863775"/>
                <a:ext cx="8966130" cy="5124450"/>
              </a:xfrm>
              <a:blipFill>
                <a:blip r:embed="rId3"/>
                <a:stretch>
                  <a:fillRect l="-408" t="-1190" r="-47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3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An Example</a:t>
            </a:r>
            <a:endParaRPr lang="en-US" dirty="0">
              <a:ea typeface="+mj-ea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8140" y="930276"/>
            <a:ext cx="7661275" cy="4903787"/>
          </a:xfrm>
        </p:spPr>
        <p:txBody>
          <a:bodyPr/>
          <a:lstStyle/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We show two relations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student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takes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. In student, a tuple is represented by his/her ID. In takes, a tuple is represented by the ID of the student who takes this course. Consider an SQL using join.</a:t>
            </a:r>
            <a:br>
              <a:rPr lang="en-US" altLang="zh-TW" sz="2000" dirty="0" smtClean="0"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ea typeface="ＭＳ Ｐゴシック" panose="020B0600070205080204" pitchFamily="34" charset="-128"/>
              </a:rPr>
              <a:t/>
            </a:r>
            <a:br>
              <a:rPr lang="en-US" altLang="zh-TW" sz="2000" dirty="0" smtClean="0"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select * from student, takes where student.ID = takes.ID</a:t>
            </a:r>
            <a:b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endParaRPr lang="en-US" altLang="zh-TW" sz="2000" dirty="0" smtClean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000" dirty="0" smtClean="0"/>
              <a:t>The basic information. </a:t>
            </a:r>
          </a:p>
          <a:p>
            <a:pPr lvl="1">
              <a:defRPr/>
            </a:pPr>
            <a:r>
              <a:rPr lang="en-US" sz="2000" dirty="0" smtClean="0"/>
              <a:t>Number of records in </a:t>
            </a:r>
            <a:r>
              <a:rPr lang="en-US" sz="2000" b="1" i="1" dirty="0" smtClean="0"/>
              <a:t>student</a:t>
            </a:r>
            <a:r>
              <a:rPr lang="en-US" sz="2000" dirty="0" smtClean="0"/>
              <a:t>:  </a:t>
            </a:r>
            <a:r>
              <a:rPr lang="en-US" sz="2400" dirty="0" err="1" smtClean="0">
                <a:solidFill>
                  <a:srgbClr val="0000FF"/>
                </a:solidFill>
              </a:rPr>
              <a:t>n</a:t>
            </a:r>
            <a:r>
              <a:rPr lang="en-US" sz="1600" dirty="0" err="1" smtClean="0">
                <a:solidFill>
                  <a:srgbClr val="0000FF"/>
                </a:solidFill>
              </a:rPr>
              <a:t>student</a:t>
            </a:r>
            <a:r>
              <a:rPr lang="en-US" sz="2000" dirty="0" smtClean="0">
                <a:solidFill>
                  <a:srgbClr val="0000FF"/>
                </a:solidFill>
              </a:rPr>
              <a:t> = 5,000</a:t>
            </a:r>
          </a:p>
          <a:p>
            <a:pPr lvl="1">
              <a:defRPr/>
            </a:pPr>
            <a:r>
              <a:rPr lang="en-US" sz="2000" dirty="0" smtClean="0"/>
              <a:t>Number of blocks used by  </a:t>
            </a:r>
            <a:r>
              <a:rPr lang="en-US" sz="2000" b="1" i="1" dirty="0" smtClean="0"/>
              <a:t>student</a:t>
            </a:r>
            <a:r>
              <a:rPr lang="en-US" sz="2000" dirty="0" smtClean="0"/>
              <a:t>: </a:t>
            </a:r>
            <a:r>
              <a:rPr lang="en-US" sz="2400" dirty="0" err="1" smtClean="0">
                <a:solidFill>
                  <a:srgbClr val="0000FF"/>
                </a:solidFill>
                <a:cs typeface="+mn-cs"/>
              </a:rPr>
              <a:t>b</a:t>
            </a:r>
            <a:r>
              <a:rPr lang="en-US" sz="1600" dirty="0" err="1" smtClean="0">
                <a:solidFill>
                  <a:srgbClr val="0000FF"/>
                </a:solidFill>
                <a:cs typeface="+mn-cs"/>
              </a:rPr>
              <a:t>student</a:t>
            </a:r>
            <a:r>
              <a:rPr lang="en-US" sz="2000" dirty="0" smtClean="0">
                <a:solidFill>
                  <a:srgbClr val="0000FF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00FF"/>
                </a:solidFill>
                <a:cs typeface="+mn-cs"/>
              </a:rPr>
              <a:t>=</a:t>
            </a:r>
            <a:r>
              <a:rPr lang="en-US" sz="2000" dirty="0" smtClean="0">
                <a:solidFill>
                  <a:srgbClr val="0000FF"/>
                </a:solidFill>
              </a:rPr>
              <a:t> 100</a:t>
            </a:r>
          </a:p>
          <a:p>
            <a:pPr lvl="1">
              <a:defRPr/>
            </a:pPr>
            <a:r>
              <a:rPr lang="en-US" sz="2000" dirty="0" smtClean="0"/>
              <a:t>Number of records in </a:t>
            </a:r>
            <a:r>
              <a:rPr lang="en-US" sz="2000" b="1" i="1" dirty="0" smtClean="0"/>
              <a:t>takes</a:t>
            </a:r>
            <a:r>
              <a:rPr lang="en-US" sz="2000" dirty="0" smtClean="0"/>
              <a:t>: </a:t>
            </a:r>
            <a:r>
              <a:rPr lang="en-US" sz="2400" dirty="0" err="1" smtClean="0">
                <a:solidFill>
                  <a:srgbClr val="0000FF"/>
                </a:solidFill>
                <a:cs typeface="+mn-cs"/>
              </a:rPr>
              <a:t>n</a:t>
            </a:r>
            <a:r>
              <a:rPr lang="en-US" sz="1600" dirty="0" err="1" smtClean="0">
                <a:solidFill>
                  <a:srgbClr val="0000FF"/>
                </a:solidFill>
                <a:cs typeface="+mn-cs"/>
              </a:rPr>
              <a:t>takes</a:t>
            </a:r>
            <a:r>
              <a:rPr lang="en-US" sz="2000" dirty="0" smtClean="0">
                <a:solidFill>
                  <a:srgbClr val="0000FF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00FF"/>
                </a:solidFill>
                <a:cs typeface="+mn-cs"/>
              </a:rPr>
              <a:t>= </a:t>
            </a:r>
            <a:r>
              <a:rPr lang="en-US" sz="2000" dirty="0" smtClean="0">
                <a:solidFill>
                  <a:srgbClr val="0000FF"/>
                </a:solidFill>
              </a:rPr>
              <a:t>10,000</a:t>
            </a:r>
          </a:p>
          <a:p>
            <a:pPr lvl="1">
              <a:defRPr/>
            </a:pPr>
            <a:r>
              <a:rPr lang="en-US" sz="2000" dirty="0" smtClean="0"/>
              <a:t>Number of blocks used by  </a:t>
            </a:r>
            <a:r>
              <a:rPr lang="en-US" sz="2000" b="1" i="1" dirty="0" smtClean="0"/>
              <a:t>takes</a:t>
            </a:r>
            <a:r>
              <a:rPr lang="en-US" sz="2000" dirty="0" smtClean="0"/>
              <a:t>: </a:t>
            </a:r>
            <a:r>
              <a:rPr lang="en-US" sz="2400" dirty="0" err="1" smtClean="0">
                <a:solidFill>
                  <a:srgbClr val="0000FF"/>
                </a:solidFill>
                <a:cs typeface="+mn-cs"/>
              </a:rPr>
              <a:t>b</a:t>
            </a:r>
            <a:r>
              <a:rPr lang="en-US" sz="1600" dirty="0" err="1" smtClean="0">
                <a:solidFill>
                  <a:srgbClr val="0000FF"/>
                </a:solidFill>
                <a:cs typeface="+mn-cs"/>
              </a:rPr>
              <a:t>takes</a:t>
            </a:r>
            <a:r>
              <a:rPr lang="en-US" sz="2000" dirty="0" smtClean="0">
                <a:solidFill>
                  <a:srgbClr val="0000FF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00FF"/>
                </a:solidFill>
                <a:cs typeface="+mn-cs"/>
              </a:rPr>
              <a:t>= </a:t>
            </a:r>
            <a:r>
              <a:rPr lang="en-US" sz="2000" dirty="0" smtClean="0">
                <a:solidFill>
                  <a:srgbClr val="0000FF"/>
                </a:solidFill>
              </a:rPr>
              <a:t>400</a:t>
            </a:r>
          </a:p>
          <a:p>
            <a:pPr lvl="1"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305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An Example: Cost of Nested-Loop Join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30250" y="914017"/>
                <a:ext cx="8115300" cy="5203825"/>
              </a:xfrm>
            </p:spPr>
            <p:txBody>
              <a:bodyPr/>
              <a:lstStyle/>
              <a:p>
                <a:r>
                  <a:rPr lang="en-US" altLang="zh-HK" dirty="0" smtClean="0">
                    <a:ea typeface="ＭＳ Ｐゴシック" panose="020B0600070205080204" pitchFamily="34" charset="-128"/>
                  </a:rPr>
                  <a:t>In </a:t>
                </a:r>
                <a:r>
                  <a:rPr lang="en-US" altLang="zh-HK" b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the worst case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, the estimated cost is </a:t>
                </a:r>
                <a:br>
                  <a:rPr lang="en-US" altLang="zh-HK" dirty="0" smtClean="0">
                    <a:ea typeface="ＭＳ Ｐゴシック" panose="020B0600070205080204" pitchFamily="34" charset="-128"/>
                  </a:rPr>
                </a:br>
                <a:r>
                  <a:rPr lang="en-US" altLang="zh-HK" dirty="0" smtClean="0">
                    <a:ea typeface="ＭＳ Ｐゴシック" panose="020B0600070205080204" pitchFamily="34" charset="-128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HK" sz="20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+ 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block transfers, plus</a:t>
                </a:r>
                <a:b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</a:b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HK" sz="200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 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HK" sz="2000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      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seeks</a:t>
                </a:r>
                <a:endParaRPr lang="en-US" altLang="zh-HK" sz="1600" dirty="0" smtClean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An example, </a:t>
                </a:r>
                <a:r>
                  <a:rPr lang="en-US" altLang="zh-HK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ssuming </a:t>
                </a:r>
                <a:r>
                  <a:rPr lang="en-US" altLang="zh-HK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worst case 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memory availability cost estimate is</a:t>
                </a:r>
              </a:p>
              <a:p>
                <a:pPr lvl="1"/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with </a:t>
                </a:r>
                <a:r>
                  <a:rPr lang="en-US" altLang="zh-HK" i="1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student</a:t>
                </a:r>
                <a:r>
                  <a:rPr lang="en-US" altLang="zh-HK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as outer relation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5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000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400+100=2,000,100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block transfers,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5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000+100=5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100 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seeks </a:t>
                </a:r>
              </a:p>
              <a:p>
                <a:pPr lvl="1"/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with </a:t>
                </a:r>
                <a:r>
                  <a:rPr lang="en-US" altLang="zh-HK" i="1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takes</a:t>
                </a:r>
                <a:r>
                  <a:rPr lang="en-US" altLang="zh-HK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as the outer relation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𝑟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10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000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100+400=1,000,400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block transfers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HK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0,000+400=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10,400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seeks</a:t>
                </a:r>
              </a:p>
              <a:p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In a </a:t>
                </a:r>
                <a:r>
                  <a:rPr lang="en-US" altLang="zh-HK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best case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, assume that the smaller relation fits entirely in memory and is used as the inner relation.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500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block transfers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seeks.</a:t>
                </a:r>
              </a:p>
            </p:txBody>
          </p:sp>
        </mc:Choice>
        <mc:Fallback xmlns="">
          <p:sp>
            <p:nvSpPr>
              <p:cNvPr id="36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30250" y="914017"/>
                <a:ext cx="8115300" cy="5203825"/>
              </a:xfrm>
              <a:blipFill>
                <a:blip r:embed="rId3"/>
                <a:stretch>
                  <a:fillRect l="-376" t="-703" r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3016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Query Processing and Optimization</a:t>
            </a:r>
            <a:endParaRPr lang="en-US" dirty="0">
              <a:ea typeface="+mj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149350"/>
            <a:ext cx="8024813" cy="5180013"/>
          </a:xfrm>
        </p:spPr>
        <p:txBody>
          <a:bodyPr/>
          <a:lstStyle/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A relational algebra expression may have many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equivalent expressions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E.g., </a:t>
            </a:r>
            <a:r>
              <a:rPr lang="en-US" altLang="zh-TW" sz="24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TW" sz="20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zh-TW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4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different algorithms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We can use an index on 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to find instructors with salary &lt; 75000, or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We can perform complete relation scan (without an index) and discard instructors with salary  75000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Correspondingly, a relational-algebra expression can be evaluated in one of many ways (algorithms). 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An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is an order of evaluating relational algebra expression using certain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algorithms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4775" y="504032"/>
            <a:ext cx="8077200" cy="609600"/>
          </a:xfrm>
        </p:spPr>
        <p:txBody>
          <a:bodyPr/>
          <a:lstStyle/>
          <a:p>
            <a:pPr algn="l">
              <a:defRPr/>
            </a:pPr>
            <a:r>
              <a:rPr lang="en-US" dirty="0" smtClean="0">
                <a:ea typeface="+mj-ea"/>
              </a:rPr>
              <a:t>An Example: Cost of Block Nested-Loop Join and Indexed Nested Join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94775" y="1397000"/>
                <a:ext cx="7661275" cy="4903787"/>
              </a:xfrm>
            </p:spPr>
            <p:txBody>
              <a:bodyPr/>
              <a:lstStyle/>
              <a:p>
                <a:r>
                  <a:rPr lang="en-US" altLang="zh-HK" dirty="0" smtClean="0">
                    <a:ea typeface="ＭＳ Ｐゴシック" panose="020B0600070205080204" pitchFamily="34" charset="-128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TW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 where “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student” is the outer relation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 and “takes” is the inner relation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. </a:t>
                </a:r>
              </a:p>
              <a:p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Compute the join in the </a:t>
                </a:r>
                <a:r>
                  <a:rPr lang="en-US" altLang="zh-HK" i="1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worst-case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.</a:t>
                </a:r>
              </a:p>
              <a:p>
                <a:r>
                  <a:rPr lang="en-US" altLang="zh-HK" b="1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Cost of block nested loops join</a:t>
                </a:r>
                <a:r>
                  <a:rPr lang="en-US" altLang="zh-HK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400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×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100+100=40,100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block transfers,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2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×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100=200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seeks.</a:t>
                </a:r>
              </a:p>
              <a:p>
                <a:r>
                  <a:rPr lang="en-US" altLang="zh-HK" b="1" dirty="0" smtClean="0">
                    <a:ea typeface="ＭＳ Ｐゴシック" panose="020B0600070205080204" pitchFamily="34" charset="-128"/>
                  </a:rPr>
                  <a:t>Cost of indexed nested loops join</a:t>
                </a:r>
              </a:p>
              <a:p>
                <a:pPr lvl="1"/>
                <a:r>
                  <a:rPr lang="en-US" altLang="zh-HK" dirty="0" smtClean="0">
                    <a:ea typeface="ＭＳ Ｐゴシック" panose="020B0600070205080204" pitchFamily="34" charset="-128"/>
                  </a:rPr>
                  <a:t>Assume “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takes”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 has a primary B</a:t>
                </a:r>
                <a:r>
                  <a:rPr lang="en-US" altLang="zh-HK" baseline="30000" dirty="0" smtClean="0">
                    <a:ea typeface="ＭＳ Ｐゴシック" panose="020B0600070205080204" pitchFamily="34" charset="-128"/>
                  </a:rPr>
                  <a:t>+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-tree index on the join attribute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, 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where the </a:t>
                </a:r>
                <a:r>
                  <a:rPr lang="en-US" altLang="zh-HK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B+-tree order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 is “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𝑛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=20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</a:rPr>
                  <a:t>” (refer to Chapter 11).</a:t>
                </a:r>
              </a:p>
              <a:p>
                <a:pPr lvl="1"/>
                <a:r>
                  <a:rPr lang="en-US" altLang="zh-HK" dirty="0" smtClean="0">
                    <a:ea typeface="ＭＳ Ｐゴシック" panose="020B0600070205080204" pitchFamily="34" charset="-128"/>
                  </a:rPr>
                  <a:t>Since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 “takes” 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has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10,000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</a:rPr>
                  <a:t> tuples, the height of the tree is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4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1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</a:rPr>
                  <a:t> block access is needed to find the actual record(s) in the block for the relation “takes”,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𝑐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=5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</a:rPr>
                  <a:t>.</a:t>
                </a:r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 </a:t>
                </a:r>
              </a:p>
              <a:p>
                <a:pPr lvl="1"/>
                <a:r>
                  <a:rPr lang="en-US" altLang="zh-HK" i="1" dirty="0" smtClean="0">
                    <a:ea typeface="ＭＳ Ｐゴシック" panose="020B0600070205080204" pitchFamily="34" charset="-128"/>
                  </a:rPr>
                  <a:t>“student”</a:t>
                </a:r>
                <a:r>
                  <a:rPr lang="en-US" altLang="zh-HK" dirty="0" smtClean="0">
                    <a:ea typeface="ＭＳ Ｐゴシック" panose="020B0600070205080204" pitchFamily="34" charset="-128"/>
                  </a:rPr>
                  <a:t> has 5,000 tuples.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100+5</m:t>
                    </m:r>
                    <m:r>
                      <a:rPr lang="en-US" altLang="zh-HK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,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000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Greek Symbols" pitchFamily="18" charset="2"/>
                      </a:rPr>
                      <m:t>×</m:t>
                    </m:r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5=25,100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 block transfers.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HK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Greek Symbols" pitchFamily="18" charset="2"/>
                      </a:rPr>
                      <m:t>100+5,000×5=25,100 </m:t>
                    </m:r>
                  </m:oMath>
                </a14:m>
                <a:r>
                  <a:rPr lang="en-US" altLang="zh-HK" dirty="0" smtClean="0">
                    <a:ea typeface="ＭＳ Ｐゴシック" panose="020B0600070205080204" pitchFamily="34" charset="-128"/>
                    <a:sym typeface="Greek Symbols" pitchFamily="18" charset="2"/>
                  </a:rPr>
                  <a:t>seeks.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zh-HK" dirty="0" smtClean="0">
                  <a:ea typeface="ＭＳ Ｐゴシック" panose="020B0600070205080204" pitchFamily="34" charset="-128"/>
                  <a:sym typeface="Greek Symbols" pitchFamily="18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4775" y="1397000"/>
                <a:ext cx="7661275" cy="4903787"/>
              </a:xfrm>
              <a:blipFill>
                <a:blip r:embed="rId3"/>
                <a:stretch>
                  <a:fillRect l="-398" t="-621" r="-80"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Merge-Join (1)</a:t>
            </a:r>
            <a:endParaRPr lang="en-US" dirty="0">
              <a:ea typeface="+mj-ea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963" y="846138"/>
            <a:ext cx="7854950" cy="2543175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Sort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both relations on their join attribute (if not already sorted on the join attributes).</a:t>
            </a:r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Merge the sorted relations to join them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Join step is similar to the merge stage of the sort-merge algorithm</a:t>
            </a:r>
            <a:r>
              <a:rPr lang="en-US" altLang="zh-TW" sz="2000" dirty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(learned in the course of “Data Structures”.)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Main difference is handling of duplicate values in join attribute — every pair with same value on join attribute must be matched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Detailed algorithm in book</a:t>
            </a:r>
            <a:br>
              <a:rPr lang="en-US" altLang="zh-TW" sz="2000" dirty="0" smtClean="0"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ea typeface="ＭＳ Ｐゴシック" panose="020B0600070205080204" pitchFamily="34" charset="-128"/>
              </a:rPr>
              <a:t>(Figure 12.7).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Consider an SQL query</a:t>
            </a:r>
            <a:br>
              <a:rPr lang="en-US" altLang="zh-TW" sz="2000" dirty="0" smtClean="0">
                <a:ea typeface="ＭＳ Ｐゴシック" panose="020B0600070205080204" pitchFamily="34" charset="-128"/>
              </a:rPr>
            </a:br>
            <a:r>
              <a:rPr lang="en-US" altLang="zh-TW" sz="2000" dirty="0">
                <a:ea typeface="ＭＳ Ｐゴシック" panose="020B0600070205080204" pitchFamily="34" charset="-128"/>
              </a:rPr>
              <a:t/>
            </a:r>
            <a:br>
              <a:rPr lang="en-US" altLang="zh-TW" sz="2000" dirty="0"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select * </a:t>
            </a:r>
            <a:b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from r, s</a:t>
            </a:r>
            <a:b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where r.a1 = s.a1</a:t>
            </a:r>
          </a:p>
        </p:txBody>
      </p:sp>
      <p:pic>
        <p:nvPicPr>
          <p:cNvPr id="4710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179763"/>
            <a:ext cx="3449637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4058627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Merge-Join </a:t>
            </a:r>
            <a:r>
              <a:rPr lang="en-US" dirty="0" smtClean="0">
                <a:ea typeface="+mj-ea"/>
              </a:rPr>
              <a:t>(</a:t>
            </a:r>
            <a:r>
              <a:rPr lang="en-US" dirty="0">
                <a:ea typeface="+mj-ea"/>
              </a:rPr>
              <a:t>2</a:t>
            </a:r>
            <a:r>
              <a:rPr lang="en-US" dirty="0" smtClean="0">
                <a:ea typeface="+mj-ea"/>
              </a:rPr>
              <a:t>)</a:t>
            </a:r>
            <a:endParaRPr lang="en-US" dirty="0"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4" y="764930"/>
            <a:ext cx="6415276" cy="5814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2" y="256321"/>
            <a:ext cx="2257669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Merge-Join </a:t>
            </a:r>
            <a:r>
              <a:rPr lang="en-US" dirty="0" smtClean="0">
                <a:ea typeface="+mj-ea"/>
              </a:rPr>
              <a:t>(3)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838" y="1165225"/>
                <a:ext cx="8315325" cy="4876800"/>
              </a:xfrm>
            </p:spPr>
            <p:txBody>
              <a:bodyPr/>
              <a:lstStyle/>
              <a:p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Can be used </a:t>
                </a:r>
                <a:r>
                  <a:rPr lang="en-US" altLang="zh-HK" sz="2000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only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for </a:t>
                </a:r>
                <a:r>
                  <a:rPr lang="en-US" altLang="zh-HK" sz="2000" dirty="0" err="1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equi</a:t>
                </a:r>
                <a:r>
                  <a:rPr lang="en-US" altLang="zh-HK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-joins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and </a:t>
                </a:r>
                <a:r>
                  <a:rPr lang="en-US" altLang="zh-HK" sz="2000" dirty="0" smtClean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natural joins</a:t>
                </a:r>
              </a:p>
              <a:p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Each block needs to be read only once (</a:t>
                </a:r>
                <a:r>
                  <a:rPr lang="en-US" altLang="zh-HK" sz="2000" i="1" dirty="0" smtClean="0">
                    <a:ea typeface="ＭＳ Ｐゴシック" panose="020B0600070205080204" pitchFamily="34" charset="-128"/>
                  </a:rPr>
                  <a:t>assuming all tuples for any given value of the join attributes fit in one block</a:t>
                </a: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)</a:t>
                </a:r>
              </a:p>
              <a:p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blocks in buffer,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𝑟</m:t>
                        </m:r>
                      </m:sub>
                    </m:sSub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 </m:t>
                    </m:r>
                    <m:sSub>
                      <m:sSubPr>
                        <m:ctrlP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𝑠</m:t>
                        </m:r>
                      </m:sub>
                    </m:sSub>
                    <m:r>
                      <a:rPr lang="en-US" altLang="zh-HK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+1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 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where 1 block is for the result output.</a:t>
                </a:r>
              </a:p>
              <a:p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Thus the cost of merge join is: </a:t>
                </a:r>
                <a14:m>
                  <m:oMath xmlns:m="http://schemas.openxmlformats.org/officeDocument/2006/math"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</m:t>
                    </m:r>
                    <m:r>
                      <a:rPr lang="en-US" altLang="zh-HK" sz="20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n-US" altLang="zh-HK" sz="20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𝑠</m:t>
                    </m:r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 block transfers, and </a:t>
                </a:r>
                <a:br>
                  <a:rPr lang="en-US" altLang="zh-HK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HK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altLang="zh-HK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HK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HK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 seeks.</a:t>
                </a:r>
                <a:endParaRPr lang="en-US" altLang="zh-HK" sz="2000" dirty="0">
                  <a:ea typeface="ＭＳ Ｐゴシック" panose="020B0600070205080204" pitchFamily="34" charset="-128"/>
                </a:endParaRPr>
              </a:p>
              <a:p>
                <a:r>
                  <a:rPr lang="en-US" altLang="zh-HK" sz="2000" dirty="0" smtClean="0">
                    <a:ea typeface="ＭＳ Ｐゴシック" panose="020B0600070205080204" pitchFamily="34" charset="-128"/>
                  </a:rPr>
                  <a:t>plus the cost of sorting if relations are unsorted.</a:t>
                </a:r>
              </a:p>
            </p:txBody>
          </p:sp>
        </mc:Choice>
        <mc:Fallback xmlns="">
          <p:sp>
            <p:nvSpPr>
              <p:cNvPr id="491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838" y="1165225"/>
                <a:ext cx="8315325" cy="4876800"/>
              </a:xfrm>
              <a:blipFill>
                <a:blip r:embed="rId3"/>
                <a:stretch>
                  <a:fillRect l="-440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2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Sorting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We </a:t>
            </a:r>
            <a:r>
              <a:rPr lang="en-US" altLang="zh-TW" sz="2000" smtClean="0">
                <a:ea typeface="ＭＳ Ｐゴシック" panose="020B0600070205080204" pitchFamily="34" charset="-128"/>
              </a:rPr>
              <a:t>may have an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index on the relation, and then use the index to read the relation in sorted order.  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For relations that fit in memory,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in-memory sorting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algorithms like quicksort can be used.  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CPU cost is the only concern.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For relations that don’t fit in memory, we cannot use those in-memory sorting algorithm, and  </a:t>
            </a:r>
            <a:r>
              <a:rPr lang="en-US" altLang="zh-TW" sz="2000" b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external sort-merge</a:t>
            </a:r>
            <a:r>
              <a:rPr lang="en-US" altLang="zh-TW" sz="20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is the choice.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zh-TW" dirty="0" smtClean="0">
                <a:ea typeface="ＭＳ Ｐゴシック" panose="020B0600070205080204" pitchFamily="34" charset="-128"/>
              </a:rPr>
              <a:t>CPU cost is not the main concern.</a:t>
            </a:r>
          </a:p>
          <a:p>
            <a:pPr lvl="1"/>
            <a:r>
              <a:rPr lang="en-US" altLang="zh-TW" dirty="0" smtClean="0">
                <a:ea typeface="ＭＳ Ｐゴシック" panose="020B0600070205080204" pitchFamily="34" charset="-128"/>
              </a:rPr>
              <a:t>I/O cost is the main concern.</a:t>
            </a:r>
          </a:p>
        </p:txBody>
      </p:sp>
    </p:spTree>
    <p:extLst>
      <p:ext uri="{BB962C8B-B14F-4D97-AF65-F5344CB8AC3E}">
        <p14:creationId xmlns:p14="http://schemas.microsoft.com/office/powerpoint/2010/main" val="1701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49" y="117475"/>
            <a:ext cx="4692047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External </a:t>
            </a:r>
            <a:r>
              <a:rPr lang="en-US" dirty="0" smtClean="0">
                <a:ea typeface="+mj-ea"/>
              </a:rPr>
              <a:t>Sort-Merge (1)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650" y="1363663"/>
                <a:ext cx="4210712" cy="4334840"/>
              </a:xfrm>
            </p:spPr>
            <p:txBody>
              <a:bodyPr/>
              <a:lstStyle/>
              <a:p>
                <a:pPr marL="381000" indent="-381000">
                  <a:buFont typeface="Monotype Sorts" pitchFamily="2" charset="2"/>
                  <a:buAutoNum type="arabicPeriod"/>
                </a:pPr>
                <a:r>
                  <a:rPr lang="en-US" altLang="zh-TW" sz="2000" b="1" dirty="0" smtClean="0">
                    <a:ea typeface="ＭＳ Ｐゴシック" panose="020B0600070205080204" pitchFamily="34" charset="-128"/>
                  </a:rPr>
                  <a:t>Create sorted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b="1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runs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𝑖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be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0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initially.</a:t>
                </a: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 </a:t>
                </a:r>
                <a:br>
                  <a:rPr lang="en-US" altLang="zh-TW" sz="24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400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Repeatedly do the following till the end of the relation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: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    (a)  Read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blocks of relation into memory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    (b)  Sort the in-memory blocks using an in-memory sorting  algorithm</a:t>
                </a:r>
                <a:br>
                  <a:rPr lang="en-US" altLang="zh-TW" sz="20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     (c)  Write sorted data to run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𝑟</m:t>
                    </m:r>
                    <m:r>
                      <a:rPr lang="en-US" altLang="zh-TW" sz="2800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𝑖</m:t>
                    </m:r>
                  </m:oMath>
                </a14:m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; increment </a:t>
                </a:r>
                <a:r>
                  <a:rPr lang="en-US" altLang="zh-TW" sz="2000" i="1" dirty="0" err="1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i</a:t>
                </a:r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.</a:t>
                </a:r>
                <a:br>
                  <a:rPr lang="en-US" altLang="zh-TW" sz="2000" i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Let the final value of</a:t>
                </a:r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𝑖</m:t>
                    </m:r>
                  </m:oMath>
                </a14:m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 </a:t>
                </a:r>
                <a:r>
                  <a:rPr lang="en-US" altLang="zh-TW" sz="2000" dirty="0" smtClean="0">
                    <a:ea typeface="ＭＳ Ｐゴシック" panose="020B0600070205080204" pitchFamily="34" charset="-128"/>
                  </a:rPr>
                  <a:t>be </a:t>
                </a:r>
                <a14:m>
                  <m:oMath xmlns:m="http://schemas.openxmlformats.org/officeDocument/2006/math">
                    <m:r>
                      <a:rPr lang="en-US" altLang="zh-TW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𝑵</m:t>
                    </m:r>
                  </m:oMath>
                </a14:m>
                <a:endParaRPr lang="en-US" altLang="zh-TW" sz="2000" b="1" i="1" dirty="0" smtClean="0">
                  <a:solidFill>
                    <a:srgbClr val="0000FF"/>
                  </a:solidFill>
                  <a:ea typeface="ＭＳ Ｐゴシック" panose="020B0600070205080204" pitchFamily="34" charset="-128"/>
                </a:endParaRPr>
              </a:p>
              <a:p>
                <a:pPr marL="381000" indent="-381000">
                  <a:buFont typeface="Monotype Sorts" pitchFamily="2" charset="2"/>
                  <a:buAutoNum type="arabicPeriod"/>
                </a:pPr>
                <a:r>
                  <a:rPr lang="en-US" altLang="zh-TW" sz="2000" i="1" dirty="0" smtClean="0">
                    <a:ea typeface="ＭＳ Ｐゴシック" panose="020B0600070205080204" pitchFamily="34" charset="-128"/>
                  </a:rPr>
                  <a:t>Merge the runs (next slide)…..</a:t>
                </a:r>
                <a:endParaRPr lang="en-US" altLang="zh-TW" sz="2400" dirty="0" smtClean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552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650" y="1363663"/>
                <a:ext cx="4210712" cy="4334840"/>
              </a:xfrm>
              <a:blipFill>
                <a:blip r:embed="rId3"/>
                <a:stretch>
                  <a:fillRect l="-1013" t="-703" b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300" name="Text Box 4"/>
              <p:cNvSpPr txBox="1">
                <a:spLocks noChangeArrowheads="1"/>
              </p:cNvSpPr>
              <p:nvPr/>
            </p:nvSpPr>
            <p:spPr bwMode="auto">
              <a:xfrm>
                <a:off x="317272" y="982018"/>
                <a:ext cx="548368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kumimoji="0"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0" lang="en-US" altLang="zh-TW" sz="2400" dirty="0"/>
                  <a:t> denote memory size (in blocks). </a:t>
                </a:r>
              </a:p>
            </p:txBody>
          </p:sp>
        </mc:Choice>
        <mc:Fallback xmlns="">
          <p:sp>
            <p:nvSpPr>
              <p:cNvPr id="5530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272" y="982018"/>
                <a:ext cx="548368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222" t="-9211" r="-1222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97" y="1521110"/>
            <a:ext cx="3328244" cy="45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019439" y="1443683"/>
            <a:ext cx="899835" cy="406628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6358588" y="284632"/>
                <a:ext cx="2563813" cy="5650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1085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33CC33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4287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hlink"/>
                  </a:buClr>
                  <a:buFont typeface="Times New Roman" pitchFamily="18" charset="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7716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28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6860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1432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6004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defRPr/>
                </a:pPr>
                <a:r>
                  <a:rPr lang="en-US" altLang="zh-TW" kern="0" dirty="0" smtClean="0"/>
                  <a:t>Assume one tuple one block, and </a:t>
                </a:r>
                <a14:m>
                  <m:oMath xmlns:m="http://schemas.openxmlformats.org/officeDocument/2006/math"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 altLang="zh-TW" kern="0" dirty="0" smtClean="0"/>
                  <a:t>.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88" y="284632"/>
                <a:ext cx="2563813" cy="565071"/>
              </a:xfrm>
              <a:prstGeom prst="rect">
                <a:avLst/>
              </a:prstGeom>
              <a:blipFill>
                <a:blip r:embed="rId11"/>
                <a:stretch>
                  <a:fillRect l="-475" t="-3261" r="-285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5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4820078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External Sort-Merge </a:t>
            </a:r>
            <a:r>
              <a:rPr lang="en-US" dirty="0" smtClean="0">
                <a:ea typeface="+mj-ea"/>
              </a:rPr>
              <a:t>(2)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3493" y="999520"/>
                <a:ext cx="5030231" cy="4903787"/>
              </a:xfrm>
            </p:spPr>
            <p:txBody>
              <a:bodyPr/>
              <a:lstStyle/>
              <a:p>
                <a:pPr>
                  <a:buFont typeface="Monotype Sorts" pitchFamily="2" charset="2"/>
                  <a:buAutoNum type="arabicPeriod" startAt="2"/>
                </a:pPr>
                <a:r>
                  <a:rPr lang="en-US" altLang="zh-TW" b="1" dirty="0" smtClean="0">
                    <a:ea typeface="ＭＳ Ｐゴシック" panose="020B0600070205080204" pitchFamily="34" charset="-128"/>
                  </a:rPr>
                  <a:t>Merge the runs (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𝑵</m:t>
                    </m:r>
                  </m:oMath>
                </a14:m>
                <a:r>
                  <a:rPr lang="en-US" altLang="zh-TW" b="1" dirty="0" smtClean="0">
                    <a:ea typeface="ＭＳ Ｐゴシック" panose="020B0600070205080204" pitchFamily="34" charset="-128"/>
                  </a:rPr>
                  <a:t>-way merge)</a:t>
                </a:r>
                <a:r>
                  <a:rPr lang="en-US" altLang="zh-TW" dirty="0" smtClean="0">
                    <a:ea typeface="ＭＳ Ｐゴシック" panose="020B0600070205080204" pitchFamily="34" charset="-128"/>
                  </a:rPr>
                  <a:t>. </a:t>
                </a:r>
                <a:r>
                  <a:rPr lang="en-US" altLang="zh-TW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𝑁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&lt; 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. </a:t>
                </a:r>
              </a:p>
              <a:p>
                <a:pPr marL="800100" lvl="1" indent="-342900">
                  <a:buFont typeface="Monotype Sorts" pitchFamily="2" charset="2"/>
                  <a:buAutoNum type="arabicPeriod"/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𝑁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 blocks of memory to buffer input runs, and </a:t>
                </a:r>
                <a:r>
                  <a:rPr lang="en-US" altLang="zh-TW" dirty="0" smtClean="0">
                    <a:solidFill>
                      <a:srgbClr val="0000FF"/>
                    </a:solidFill>
                    <a:ea typeface="ＭＳ Ｐゴシック" panose="020B0600070205080204" pitchFamily="34" charset="-128"/>
                  </a:rPr>
                  <a:t>1</a:t>
                </a:r>
                <a:r>
                  <a:rPr lang="en-US" altLang="zh-TW" dirty="0" smtClean="0">
                    <a:ea typeface="ＭＳ Ｐゴシック" panose="020B0600070205080204" pitchFamily="34" charset="-128"/>
                  </a:rPr>
                  <a:t> block to buffer output. Read the first block of each run into its buffer page</a:t>
                </a:r>
              </a:p>
              <a:p>
                <a:pPr marL="800100" lvl="1" indent="-342900">
                  <a:buFont typeface="Monotype Sorts" pitchFamily="2" charset="2"/>
                  <a:buAutoNum type="arabicPeriod"/>
                </a:pPr>
                <a:r>
                  <a:rPr lang="en-US" altLang="zh-TW" b="1" dirty="0" smtClean="0">
                    <a:ea typeface="ＭＳ Ｐゴシック" panose="020B0600070205080204" pitchFamily="34" charset="-128"/>
                  </a:rPr>
                  <a:t>repeat</a:t>
                </a:r>
              </a:p>
              <a:p>
                <a:pPr marL="1200150" lvl="2" indent="-342900">
                  <a:buFont typeface="Monotype Sorts" pitchFamily="2" charset="2"/>
                  <a:buAutoNum type="arabicPeriod"/>
                </a:pPr>
                <a:r>
                  <a:rPr lang="en-US" altLang="zh-TW" sz="1600" dirty="0" smtClean="0">
                    <a:ea typeface="ＭＳ Ｐゴシック" panose="020B0600070205080204" pitchFamily="34" charset="-128"/>
                  </a:rPr>
                  <a:t>Select the first record (in sort order) among all buffer pages</a:t>
                </a:r>
              </a:p>
              <a:p>
                <a:pPr marL="1200150" lvl="2" indent="-342900">
                  <a:buFont typeface="Monotype Sorts" pitchFamily="2" charset="2"/>
                  <a:buAutoNum type="arabicPeriod"/>
                </a:pPr>
                <a:r>
                  <a:rPr lang="en-US" altLang="zh-TW" sz="1600" dirty="0" smtClean="0">
                    <a:ea typeface="ＭＳ Ｐゴシック" panose="020B0600070205080204" pitchFamily="34" charset="-128"/>
                  </a:rPr>
                  <a:t>Write the record to the output buffer.  If the output buffer is full write it to disk.</a:t>
                </a:r>
              </a:p>
              <a:p>
                <a:pPr marL="1200150" lvl="2" indent="-342900">
                  <a:buFont typeface="Monotype Sorts" pitchFamily="2" charset="2"/>
                  <a:buAutoNum type="arabicPeriod"/>
                </a:pPr>
                <a:r>
                  <a:rPr lang="en-US" altLang="zh-TW" sz="1600" dirty="0" smtClean="0">
                    <a:ea typeface="ＭＳ Ｐゴシック" panose="020B0600070205080204" pitchFamily="34" charset="-128"/>
                  </a:rPr>
                  <a:t>Move to the next record in its input buffer page.</a:t>
                </a:r>
                <a:br>
                  <a:rPr lang="en-US" altLang="zh-TW" sz="1600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1600" b="1" dirty="0" smtClean="0">
                    <a:ea typeface="ＭＳ Ｐゴシック" panose="020B0600070205080204" pitchFamily="34" charset="-128"/>
                  </a:rPr>
                  <a:t>If</a:t>
                </a:r>
                <a:r>
                  <a:rPr lang="en-US" altLang="zh-TW" sz="1600" dirty="0" smtClean="0">
                    <a:ea typeface="ＭＳ Ｐゴシック" panose="020B0600070205080204" pitchFamily="34" charset="-128"/>
                  </a:rPr>
                  <a:t> all records in the buffer page are accessed </a:t>
                </a:r>
                <a:r>
                  <a:rPr lang="en-US" altLang="zh-TW" sz="1600" b="1" dirty="0" smtClean="0">
                    <a:ea typeface="ＭＳ Ｐゴシック" panose="020B0600070205080204" pitchFamily="34" charset="-128"/>
                  </a:rPr>
                  <a:t>then</a:t>
                </a:r>
                <a:br>
                  <a:rPr lang="en-US" altLang="zh-TW" sz="1600" b="1" dirty="0" smtClean="0">
                    <a:ea typeface="ＭＳ Ｐゴシック" panose="020B0600070205080204" pitchFamily="34" charset="-128"/>
                  </a:rPr>
                </a:br>
                <a:r>
                  <a:rPr lang="en-US" altLang="zh-TW" sz="1600" dirty="0" smtClean="0">
                    <a:ea typeface="ＭＳ Ｐゴシック" panose="020B0600070205080204" pitchFamily="34" charset="-128"/>
                  </a:rPr>
                  <a:t>   read the next block (if any) of the run into the buffer. </a:t>
                </a:r>
              </a:p>
              <a:p>
                <a:pPr marL="800100" lvl="1" indent="-342900">
                  <a:buFont typeface="Monotype Sorts" pitchFamily="2" charset="2"/>
                  <a:buAutoNum type="arabicPeriod"/>
                </a:pPr>
                <a:r>
                  <a:rPr lang="en-US" altLang="zh-TW" b="1" dirty="0" smtClean="0">
                    <a:ea typeface="ＭＳ Ｐゴシック" panose="020B0600070205080204" pitchFamily="34" charset="-128"/>
                  </a:rPr>
                  <a:t>until</a:t>
                </a:r>
                <a:r>
                  <a:rPr lang="en-US" altLang="zh-TW" dirty="0" smtClean="0">
                    <a:ea typeface="ＭＳ Ｐゴシック" panose="020B0600070205080204" pitchFamily="34" charset="-128"/>
                  </a:rPr>
                  <a:t> all input buffer pages are fully accessed:</a:t>
                </a:r>
              </a:p>
            </p:txBody>
          </p:sp>
        </mc:Choice>
        <mc:Fallback xmlns="">
          <p:sp>
            <p:nvSpPr>
              <p:cNvPr id="573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3493" y="999520"/>
                <a:ext cx="5030231" cy="4903787"/>
              </a:xfrm>
              <a:blipFill>
                <a:blip r:embed="rId3"/>
                <a:stretch>
                  <a:fillRect l="-606" t="-746" r="-1576" b="-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97" y="1521110"/>
            <a:ext cx="3328244" cy="45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068334" y="1563717"/>
            <a:ext cx="1896980" cy="415363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ultiply 1"/>
          <p:cNvSpPr/>
          <p:nvPr/>
        </p:nvSpPr>
        <p:spPr bwMode="auto">
          <a:xfrm>
            <a:off x="7188486" y="193250"/>
            <a:ext cx="565608" cy="660347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570820" y="1103833"/>
                <a:ext cx="8212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zh-TW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20" y="1103833"/>
                <a:ext cx="82125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5952250" y="284632"/>
                <a:ext cx="3073915" cy="5650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1085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33CC33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4287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hlink"/>
                  </a:buClr>
                  <a:buFont typeface="Times New Roman" pitchFamily="18" charset="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7716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28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6860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1432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6004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defRPr/>
                </a:pPr>
                <a:r>
                  <a:rPr lang="en-US" altLang="zh-TW" kern="0" dirty="0" smtClean="0"/>
                  <a:t>Assume one tuple one block, and suppose </a:t>
                </a:r>
                <a14:m>
                  <m:oMath xmlns:m="http://schemas.openxmlformats.org/officeDocument/2006/math"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kern="0" dirty="0" smtClean="0"/>
                  <a:t>.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284632"/>
                <a:ext cx="3073915" cy="565071"/>
              </a:xfrm>
              <a:prstGeom prst="rect">
                <a:avLst/>
              </a:prstGeom>
              <a:blipFill>
                <a:blip r:embed="rId11"/>
                <a:stretch>
                  <a:fillRect l="-396" t="-326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7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1" y="117475"/>
            <a:ext cx="4652062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External Sort-Merge </a:t>
            </a:r>
            <a:r>
              <a:rPr lang="en-US" dirty="0" smtClean="0">
                <a:ea typeface="+mj-ea"/>
              </a:rPr>
              <a:t>(</a:t>
            </a:r>
            <a:r>
              <a:rPr lang="en-US" dirty="0">
                <a:ea typeface="+mj-ea"/>
              </a:rPr>
              <a:t>3</a:t>
            </a:r>
            <a:r>
              <a:rPr lang="en-US" dirty="0" smtClean="0">
                <a:ea typeface="+mj-ea"/>
              </a:rPr>
              <a:t>)</a:t>
            </a:r>
            <a:endParaRPr 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177" y="1066243"/>
                <a:ext cx="4299359" cy="4138613"/>
              </a:xfrm>
            </p:spPr>
            <p:txBody>
              <a:bodyPr/>
              <a:lstStyle/>
              <a:p>
                <a:pPr>
                  <a:tabLst>
                    <a:tab pos="2120900" algn="l"/>
                  </a:tabLst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𝑁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𝑀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, several merge </a:t>
                </a:r>
                <a:r>
                  <a:rPr lang="en-US" altLang="zh-TW" i="1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passes</a:t>
                </a:r>
                <a:r>
                  <a:rPr lang="en-US" altLang="zh-TW" dirty="0" smtClean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are required.</a:t>
                </a:r>
              </a:p>
              <a:p>
                <a:pPr lvl="1">
                  <a:tabLst>
                    <a:tab pos="2120900" algn="l"/>
                  </a:tabLst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In each pass, contiguous groups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−1 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runs are merged. </a:t>
                </a:r>
              </a:p>
              <a:p>
                <a:pPr lvl="1">
                  <a:tabLst>
                    <a:tab pos="2120900" algn="l"/>
                  </a:tabLst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A pass reduces the number of runs by a factor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−1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, and creates runs longer by the same factor. </a:t>
                </a:r>
              </a:p>
              <a:p>
                <a:pPr lvl="2">
                  <a:tabLst>
                    <a:tab pos="2120900" algn="l"/>
                  </a:tabLst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E.g. 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𝑀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=11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, and there are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𝑁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=90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 runs, one pass reduces the total number of runs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9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, where each run is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10</m:t>
                    </m:r>
                  </m:oMath>
                </a14:m>
                <a:r>
                  <a:rPr lang="en-US" altLang="zh-TW" dirty="0" smtClean="0">
                    <a:ea typeface="ＭＳ Ｐゴシック" panose="020B0600070205080204" pitchFamily="34" charset="-128"/>
                  </a:rPr>
                  <a:t> times of the size of the initial run.</a:t>
                </a:r>
              </a:p>
              <a:p>
                <a:pPr lvl="1">
                  <a:tabLst>
                    <a:tab pos="2120900" algn="l"/>
                  </a:tabLst>
                </a:pPr>
                <a:r>
                  <a:rPr lang="en-US" altLang="zh-TW" dirty="0" smtClean="0">
                    <a:ea typeface="ＭＳ Ｐゴシック" panose="020B0600070205080204" pitchFamily="34" charset="-128"/>
                  </a:rPr>
                  <a:t>Repeated passes are performed till all runs have been merged into one.</a:t>
                </a:r>
              </a:p>
            </p:txBody>
          </p:sp>
        </mc:Choice>
        <mc:Fallback xmlns="">
          <p:sp>
            <p:nvSpPr>
              <p:cNvPr id="59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177" y="1066243"/>
                <a:ext cx="4299359" cy="4138613"/>
              </a:xfrm>
              <a:blipFill>
                <a:blip r:embed="rId3"/>
                <a:stretch>
                  <a:fillRect l="-709" t="-884" r="-1135" b="-26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97" y="1521110"/>
            <a:ext cx="3328244" cy="45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068334" y="1563717"/>
            <a:ext cx="1896980" cy="415363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2357753"/>
                <a:ext cx="447558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1363663"/>
                <a:ext cx="447558" cy="400110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4430905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0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50" y="3351843"/>
                <a:ext cx="447558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TW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402" y="1103833"/>
                <a:ext cx="78919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570820" y="1103833"/>
                <a:ext cx="8212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TW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820" y="1103833"/>
                <a:ext cx="82125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6466997" y="177503"/>
                <a:ext cx="2563813" cy="5650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1085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33CC33"/>
                  </a:buClr>
                  <a:buSzPct val="75000"/>
                  <a:buFont typeface="Webdings" pitchFamily="18" charset="2"/>
                  <a:buChar char="4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4287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hlink"/>
                  </a:buClr>
                  <a:buFont typeface="Times New Roman" pitchFamily="18" charset="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7716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2228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6860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1432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6004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defRPr/>
                </a:pPr>
                <a:r>
                  <a:rPr lang="en-US" altLang="zh-TW" kern="0" dirty="0" smtClean="0"/>
                  <a:t>Assume one tuple one block, and </a:t>
                </a:r>
                <a14:m>
                  <m:oMath xmlns:m="http://schemas.openxmlformats.org/officeDocument/2006/math"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 altLang="zh-TW" kern="0" dirty="0" smtClean="0"/>
                  <a:t>.</a:t>
                </a: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97" y="177503"/>
                <a:ext cx="2563813" cy="565071"/>
              </a:xfrm>
              <a:prstGeom prst="rect">
                <a:avLst/>
              </a:prstGeom>
              <a:blipFill>
                <a:blip r:embed="rId11"/>
                <a:stretch>
                  <a:fillRect l="-476" t="-3226" r="-285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5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Hash-Join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465" y="978770"/>
            <a:ext cx="5661990" cy="4852987"/>
          </a:xfrm>
        </p:spPr>
        <p:txBody>
          <a:bodyPr/>
          <a:lstStyle/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Applicable for </a:t>
            </a:r>
            <a:r>
              <a:rPr lang="en-US" altLang="zh-TW" sz="2000" dirty="0" err="1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equi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-joins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natural joins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A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hash function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h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is used to partition tuples of both relations </a:t>
            </a:r>
          </a:p>
          <a:p>
            <a:r>
              <a:rPr lang="en-US" altLang="zh-TW" sz="2000" i="1" dirty="0" smtClean="0">
                <a:ea typeface="ＭＳ Ｐゴシック" panose="020B0600070205080204" pitchFamily="34" charset="-128"/>
              </a:rPr>
              <a:t>h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maps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JoinAttrs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values to {0, 1, ...,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}, where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JoinAttrs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denotes the common attributes of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s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used in the natural join</a:t>
            </a:r>
            <a:r>
              <a:rPr lang="en-US" altLang="zh-TW" sz="2000" dirty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or the attributes of r and s used in the </a:t>
            </a:r>
            <a:r>
              <a:rPr lang="en-US" altLang="zh-TW" sz="2000" dirty="0" err="1" smtClean="0">
                <a:ea typeface="ＭＳ Ｐゴシック" panose="020B0600070205080204" pitchFamily="34" charset="-128"/>
              </a:rPr>
              <a:t>equi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-join.</a:t>
            </a:r>
          </a:p>
          <a:p>
            <a:pPr lvl="1"/>
            <a:r>
              <a:rPr lang="en-US" altLang="zh-TW" sz="2000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zh-TW" sz="2800" i="1" baseline="-25000" dirty="0" smtClean="0">
                <a:ea typeface="ＭＳ Ｐゴシック" panose="020B0600070205080204" pitchFamily="34" charset="-128"/>
              </a:rPr>
              <a:t>0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, r</a:t>
            </a:r>
            <a:r>
              <a:rPr lang="en-US" altLang="zh-TW" sz="2800" i="1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, . . .,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</a:rPr>
              <a:t>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denote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partitions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of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r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tuples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</a:rPr>
              <a:t>Each tuple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zh-TW" sz="2000" i="1" dirty="0" smtClean="0">
                <a:ea typeface="ＭＳ Ｐゴシック" panose="020B0600070205080204" pitchFamily="34" charset="-128"/>
              </a:rPr>
              <a:t>s</a:t>
            </a:r>
            <a:r>
              <a:rPr lang="en-US" altLang="zh-TW" sz="2800" i="1" baseline="-25000" dirty="0" smtClean="0">
                <a:ea typeface="ＭＳ Ｐゴシック" panose="020B0600070205080204" pitchFamily="34" charset="-128"/>
              </a:rPr>
              <a:t>0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, s</a:t>
            </a:r>
            <a:r>
              <a:rPr lang="en-US" altLang="zh-TW" sz="2800" i="1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. . .,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</a:rPr>
              <a:t>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denotes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partitions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of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tuples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</a:rPr>
              <a:t>Each tuple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8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zh-TW" sz="2000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In book, 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TW" sz="28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TW" sz="28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is also denoted as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TW" sz="24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ri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and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sz="28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TW" sz="28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is denoted as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TW" sz="24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sz="2400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and</a:t>
            </a:r>
            <a:r>
              <a:rPr lang="en-US" altLang="zh-TW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TW" sz="28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is denoted as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TW" sz="24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. </a:t>
            </a:r>
            <a:endParaRPr lang="en-US" altLang="zh-TW" sz="2400" dirty="0" smtClean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5" y="1159496"/>
            <a:ext cx="2498103" cy="525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4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68" y="874205"/>
            <a:ext cx="2498103" cy="525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Hash-Join Algorithm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469" y="1480500"/>
            <a:ext cx="5694820" cy="446405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dirty="0" smtClean="0">
                <a:ea typeface="ＭＳ Ｐゴシック" panose="020B0600070205080204" pitchFamily="34" charset="-128"/>
              </a:rPr>
              <a:t>1.	</a:t>
            </a:r>
            <a:r>
              <a:rPr lang="en-US" altLang="zh-TW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Partition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the relation </a:t>
            </a:r>
            <a:r>
              <a:rPr lang="en-US" altLang="zh-TW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using a hashing function </a:t>
            </a:r>
            <a:r>
              <a:rPr lang="en-US" altLang="zh-TW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 smtClean="0">
                <a:ea typeface="ＭＳ Ｐゴシック" panose="020B0600070205080204" pitchFamily="34" charset="-128"/>
              </a:rPr>
              <a:t>2.	</a:t>
            </a:r>
            <a:r>
              <a:rPr lang="en-US" altLang="zh-TW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Partition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similarly.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 smtClean="0">
                <a:ea typeface="ＭＳ Ｐゴシック" panose="020B0600070205080204" pitchFamily="34" charset="-128"/>
              </a:rPr>
              <a:t>3.	For each </a:t>
            </a:r>
            <a:r>
              <a:rPr lang="en-US" altLang="zh-TW" i="1" dirty="0" smtClean="0">
                <a:ea typeface="ＭＳ Ｐゴシック" panose="020B0600070205080204" pitchFamily="34" charset="-128"/>
              </a:rPr>
              <a:t>i:</a:t>
            </a:r>
            <a:endParaRPr lang="en-US" altLang="zh-TW" dirty="0" smtClean="0">
              <a:ea typeface="ＭＳ Ｐゴシック" panose="020B0600070205080204" pitchFamily="34" charset="-128"/>
            </a:endParaRPr>
          </a:p>
          <a:p>
            <a:pPr marL="736600" lvl="1" indent="-279400">
              <a:buFont typeface="Monotype Sorts" pitchFamily="2" charset="2"/>
              <a:buNone/>
            </a:pPr>
            <a:r>
              <a:rPr lang="en-US" altLang="zh-TW" dirty="0" smtClean="0">
                <a:ea typeface="ＭＳ Ｐゴシック" panose="020B0600070205080204" pitchFamily="34" charset="-128"/>
              </a:rPr>
              <a:t>(a) Load </a:t>
            </a:r>
            <a:r>
              <a:rPr lang="en-US" altLang="zh-TW" i="1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into memory and build an in-memory hash index on it using the join attribute.  </a:t>
            </a:r>
            <a:r>
              <a:rPr lang="en-US" altLang="zh-TW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This hash index uses a different hash function than the earlier one </a:t>
            </a:r>
            <a:r>
              <a:rPr lang="en-US" altLang="zh-TW" i="1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TW" i="1" dirty="0" smtClean="0">
                <a:ea typeface="ＭＳ Ｐゴシック" panose="020B0600070205080204" pitchFamily="34" charset="-128"/>
              </a:rPr>
              <a:t>.</a:t>
            </a:r>
            <a:endParaRPr lang="en-US" altLang="zh-TW" dirty="0" smtClean="0">
              <a:ea typeface="ＭＳ Ｐゴシック" panose="020B0600070205080204" pitchFamily="34" charset="-128"/>
            </a:endParaRPr>
          </a:p>
          <a:p>
            <a:pPr marL="736600" lvl="1" indent="-279400">
              <a:buFont typeface="Monotype Sorts" pitchFamily="2" charset="2"/>
              <a:buNone/>
            </a:pPr>
            <a:r>
              <a:rPr lang="en-US" altLang="zh-TW" dirty="0" smtClean="0">
                <a:ea typeface="ＭＳ Ｐゴシック" panose="020B0600070205080204" pitchFamily="34" charset="-128"/>
              </a:rPr>
              <a:t>(b) Read the tuples in </a:t>
            </a:r>
            <a:r>
              <a:rPr lang="en-US" altLang="zh-TW" i="1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from the disk one by one.  For each tuple </a:t>
            </a:r>
            <a:r>
              <a:rPr lang="en-US" altLang="zh-TW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i="1" baseline="-25000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locate each matching tuple </a:t>
            </a:r>
            <a:r>
              <a:rPr lang="en-US" altLang="zh-TW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i="1" baseline="-25000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in </a:t>
            </a:r>
            <a:r>
              <a:rPr lang="en-US" altLang="zh-TW" i="1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zh-TW" dirty="0" smtClean="0">
                <a:ea typeface="ＭＳ Ｐゴシック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13331" y="1083625"/>
            <a:ext cx="554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TW" sz="2000" dirty="0"/>
              <a:t>The hash-join of </a:t>
            </a:r>
            <a:r>
              <a:rPr kumimoji="0" lang="en-US" altLang="zh-TW" sz="2000" i="1" dirty="0"/>
              <a:t>r</a:t>
            </a:r>
            <a:r>
              <a:rPr kumimoji="0" lang="en-US" altLang="zh-TW" sz="2000" dirty="0"/>
              <a:t> and </a:t>
            </a:r>
            <a:r>
              <a:rPr kumimoji="0" lang="en-US" altLang="zh-TW" sz="2000" i="1" dirty="0"/>
              <a:t>s </a:t>
            </a:r>
            <a:r>
              <a:rPr kumimoji="0" lang="en-US" altLang="zh-TW" sz="2000" dirty="0"/>
              <a:t>is computed as follows.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81995" y="6192837"/>
            <a:ext cx="7913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TW" sz="2000" dirty="0"/>
              <a:t>Relation </a:t>
            </a:r>
            <a:r>
              <a:rPr kumimoji="0" lang="en-US" altLang="zh-TW" sz="2000" i="1" dirty="0">
                <a:solidFill>
                  <a:srgbClr val="0000FF"/>
                </a:solidFill>
              </a:rPr>
              <a:t>s</a:t>
            </a:r>
            <a:r>
              <a:rPr kumimoji="0" lang="en-US" altLang="zh-TW" sz="2000" dirty="0"/>
              <a:t> is called the </a:t>
            </a:r>
            <a:r>
              <a:rPr kumimoji="0" lang="en-US" altLang="zh-TW" sz="2000" b="1" dirty="0">
                <a:solidFill>
                  <a:srgbClr val="3366CC"/>
                </a:solidFill>
              </a:rPr>
              <a:t>build input</a:t>
            </a:r>
            <a:r>
              <a:rPr kumimoji="0" lang="en-US" altLang="zh-TW" sz="2000" dirty="0"/>
              <a:t> and  </a:t>
            </a:r>
            <a:r>
              <a:rPr kumimoji="0" lang="en-US" altLang="zh-TW" sz="2000" i="1" dirty="0">
                <a:solidFill>
                  <a:srgbClr val="0000FF"/>
                </a:solidFill>
              </a:rPr>
              <a:t>r</a:t>
            </a:r>
            <a:r>
              <a:rPr kumimoji="0" lang="en-US" altLang="zh-TW" sz="2000" i="1" dirty="0"/>
              <a:t> </a:t>
            </a:r>
            <a:r>
              <a:rPr kumimoji="0" lang="en-US" altLang="zh-TW" sz="2000" dirty="0"/>
              <a:t> is called the </a:t>
            </a:r>
            <a:r>
              <a:rPr kumimoji="0" lang="en-US" altLang="zh-TW" sz="2000" b="1" dirty="0">
                <a:solidFill>
                  <a:srgbClr val="3366CC"/>
                </a:solidFill>
              </a:rPr>
              <a:t>probe input</a:t>
            </a:r>
            <a:r>
              <a:rPr kumimoji="0" lang="en-US" altLang="zh-TW" sz="2000" b="1" dirty="0">
                <a:solidFill>
                  <a:schemeClr val="tx2"/>
                </a:solidFill>
              </a:rPr>
              <a:t>.</a:t>
            </a:r>
            <a:endParaRPr kumimoji="0" lang="en-US" altLang="zh-TW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5468" y="2809187"/>
            <a:ext cx="5652399" cy="278562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068334" y="2724346"/>
            <a:ext cx="1327348" cy="91911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Query Optimization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b="1" dirty="0" smtClean="0">
                <a:solidFill>
                  <a:schemeClr val="tx2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Query Optimization</a:t>
            </a:r>
            <a:r>
              <a:rPr lang="en-US" altLang="zh-TW" sz="2000" dirty="0" smtClean="0">
                <a:solidFill>
                  <a:schemeClr val="tx2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:</a:t>
            </a:r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 Amongst all equivalent evaluation plans choose the one with lowest </a:t>
            </a:r>
            <a:r>
              <a:rPr lang="en-US" altLang="zh-TW" sz="2000" dirty="0" smtClean="0">
                <a:solidFill>
                  <a:srgbClr val="0000FF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cost</a:t>
            </a:r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. </a:t>
            </a: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2000" dirty="0" smtClean="0">
                <a:solidFill>
                  <a:srgbClr val="0000FF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Cost is estimated</a:t>
            </a:r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 using statistical information that can be kept in the database catalog.</a:t>
            </a:r>
          </a:p>
          <a:p>
            <a:pPr lvl="2"/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e.g. number of tuples in each relation, size of tuples, etc.</a:t>
            </a:r>
          </a:p>
          <a:p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Query optimization needs to address the following questions.</a:t>
            </a: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How to select algorithms for evaluating relational algebra operations</a:t>
            </a:r>
          </a:p>
          <a:p>
            <a:pPr lvl="1"/>
            <a:r>
              <a:rPr lang="en-US" altLang="zh-TW" sz="2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endParaRPr lang="en-US" altLang="zh-TW" dirty="0" smtClean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2963" y="1165225"/>
            <a:ext cx="7899400" cy="4138613"/>
          </a:xfrm>
        </p:spPr>
        <p:txBody>
          <a:bodyPr/>
          <a:lstStyle/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Duplicate elimination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sz="2000" i="1" smtClean="0">
                <a:ea typeface="ＭＳ Ｐゴシック" panose="020B0600070205080204" pitchFamily="34" charset="-128"/>
              </a:rPr>
              <a:t>Optimization: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Projection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followed by duplicate elimination. </a:t>
            </a:r>
            <a:endParaRPr lang="en-US" altLang="en-US" sz="2000" b="1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04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 : Aggregation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825" y="1093788"/>
            <a:ext cx="8072438" cy="5148262"/>
          </a:xfrm>
        </p:spPr>
        <p:txBody>
          <a:bodyPr/>
          <a:lstStyle/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Aggregation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Sorting or hashing can be used to bring tuples in the same group together, and then the aggregate functions can be applied on each group.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sz="2000" i="1" smtClean="0">
                <a:ea typeface="ＭＳ Ｐゴシック" panose="020B0600070205080204" pitchFamily="34" charset="-128"/>
              </a:rPr>
              <a:t>Optimization: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sz="2000" smtClean="0">
                <a:ea typeface="ＭＳ Ｐゴシック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sz="2000" smtClean="0">
                <a:ea typeface="ＭＳ Ｐゴシック" panose="020B0600070205080204" pitchFamily="34" charset="-128"/>
              </a:rPr>
              <a:t>When combining partial aggregate for count, add up the aggregates</a:t>
            </a:r>
          </a:p>
          <a:p>
            <a:pPr lvl="2"/>
            <a:r>
              <a:rPr lang="en-US" altLang="en-US" sz="2000" smtClean="0">
                <a:ea typeface="ＭＳ Ｐゴシック" panose="020B0600070205080204" pitchFamily="34" charset="-128"/>
              </a:rPr>
              <a:t>For avg,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3655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 : Set Operations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165225"/>
            <a:ext cx="8101013" cy="5191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smtClean="0">
                <a:ea typeface="ＭＳ Ｐゴシック" panose="020B0600070205080204" pitchFamily="34" charset="-128"/>
              </a:rPr>
              <a:t>Set operations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(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,  and ):  can either use variant of merge-join after sorting, or variant of hash-join.</a:t>
            </a:r>
            <a:endParaRPr lang="en-US" altLang="en-US" sz="2000" b="1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E.g., Set operations using hashing: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Partition both relations using the same hash function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Process each partition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as follows.  </a:t>
            </a:r>
          </a:p>
          <a:p>
            <a:pPr marL="1200150" lvl="2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Using a different hashing function, build an in-memory hash index 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</a:t>
            </a:r>
            <a:r>
              <a:rPr lang="en-US" altLang="en-US" sz="2000" i="1" baseline="-25000" smtClean="0">
                <a:ea typeface="ＭＳ Ｐゴシック" panose="020B0600070205080204" pitchFamily="34" charset="-128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.</a:t>
            </a:r>
          </a:p>
          <a:p>
            <a:pPr marL="1200150" lvl="2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Process s</a:t>
            </a:r>
            <a:r>
              <a:rPr lang="en-US" altLang="en-US" sz="2000" baseline="-25000" smtClean="0">
                <a:ea typeface="ＭＳ Ｐゴシック" panose="020B0600070205080204" pitchFamily="34" charset="-128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as follows</a:t>
            </a:r>
          </a:p>
          <a:p>
            <a:pPr marL="1543050" lvl="3" indent="-342900">
              <a:lnSpc>
                <a:spcPct val="90000"/>
              </a:lnSpc>
              <a:buFont typeface="Monotype Sorts" charset="2"/>
              <a:buChar char="l"/>
            </a:pPr>
            <a:r>
              <a:rPr lang="en-US" altLang="en-US" sz="2000" i="1" smtClean="0">
                <a:ea typeface="ＭＳ Ｐゴシック" panose="020B0600070205080204" pitchFamily="34" charset="-128"/>
              </a:rPr>
              <a:t>r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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:  </a:t>
            </a:r>
          </a:p>
          <a:p>
            <a:pPr marL="1885950" lvl="4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Add tuples in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to the hash index if they are not already in it.  </a:t>
            </a:r>
          </a:p>
          <a:p>
            <a:pPr marL="1885950" lvl="4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At end of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add the tuples in the hash index to the result.</a:t>
            </a:r>
          </a:p>
        </p:txBody>
      </p:sp>
    </p:spTree>
    <p:extLst>
      <p:ext uri="{BB962C8B-B14F-4D97-AF65-F5344CB8AC3E}">
        <p14:creationId xmlns:p14="http://schemas.microsoft.com/office/powerpoint/2010/main" val="9113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 : Set Operations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963" y="1165225"/>
            <a:ext cx="7551737" cy="5191125"/>
          </a:xfrm>
        </p:spPr>
        <p:txBody>
          <a:bodyPr/>
          <a:lstStyle/>
          <a:p>
            <a:r>
              <a:rPr lang="en-US" altLang="en-US" sz="2000" smtClean="0">
                <a:ea typeface="ＭＳ Ｐゴシック" panose="020B0600070205080204" pitchFamily="34" charset="-128"/>
              </a:rPr>
              <a:t>E.g., Set operations using hashing: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as before partition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and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s,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as before, process each partition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as follows</a:t>
            </a:r>
            <a:endParaRPr lang="en-US" altLang="en-US" sz="2000" i="1" smtClean="0">
              <a:ea typeface="ＭＳ Ｐゴシック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build a hash index 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</a:t>
            </a:r>
            <a:r>
              <a:rPr lang="en-US" altLang="en-US" sz="2400" i="1" baseline="-25000" smtClean="0">
                <a:ea typeface="ＭＳ Ｐゴシック" panose="020B0600070205080204" pitchFamily="34" charset="-128"/>
              </a:rPr>
              <a:t>i</a:t>
            </a:r>
            <a:endParaRPr lang="en-US" altLang="en-US" sz="2000" smtClean="0">
              <a:ea typeface="ＭＳ Ｐゴシック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</a:rPr>
              <a:t>Process s</a:t>
            </a:r>
            <a:r>
              <a:rPr lang="en-US" altLang="en-US" sz="2000" baseline="-25000" smtClean="0">
                <a:ea typeface="ＭＳ Ｐゴシック" panose="020B0600070205080204" pitchFamily="34" charset="-128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as follows</a:t>
            </a:r>
          </a:p>
          <a:p>
            <a:pPr marL="1543050" lvl="3" indent="-342900">
              <a:buFont typeface="Monotype Sorts" charset="2"/>
              <a:buChar char="l"/>
            </a:pP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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: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output tuples in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to the result if they are already there in the hash index</a:t>
            </a:r>
          </a:p>
          <a:p>
            <a:pPr marL="1543050" lvl="3" indent="-342900">
              <a:buFont typeface="Monotype Sorts" charset="2"/>
              <a:buChar char="l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–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s: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for each tuple in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if it is there in the hash index, delete it from the index.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At end of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add remaining tuples in the hash index to the result. </a:t>
            </a:r>
          </a:p>
        </p:txBody>
      </p:sp>
    </p:spTree>
    <p:extLst>
      <p:ext uri="{BB962C8B-B14F-4D97-AF65-F5344CB8AC3E}">
        <p14:creationId xmlns:p14="http://schemas.microsoft.com/office/powerpoint/2010/main" val="14801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 : Outer Join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34325" cy="4903787"/>
          </a:xfrm>
        </p:spPr>
        <p:txBody>
          <a:bodyPr/>
          <a:lstStyle/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Outer join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can be computed either as 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A join followed by addition of null-padded non-participating tuples.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by modifying the join algorithms.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Modifying merge join to compute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        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en-US" sz="200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In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        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non participating tuples are those in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– 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Greek Symbols" pitchFamily="18" charset="2"/>
              </a:rPr>
              <a:t>(</a:t>
            </a:r>
            <a:r>
              <a:rPr lang="en-US" altLang="en-US" sz="2000" i="1" smtClean="0">
                <a:ea typeface="ＭＳ Ｐゴシック" panose="020B0600070205080204" pitchFamily="34" charset="-128"/>
                <a:sym typeface="Greek Symbols" pitchFamily="18" charset="2"/>
              </a:rPr>
              <a:t>r     s</a:t>
            </a:r>
            <a:r>
              <a:rPr lang="en-US" altLang="en-US" sz="2000" smtClean="0">
                <a:ea typeface="ＭＳ Ｐゴシック" panose="020B0600070205080204" pitchFamily="34" charset="-128"/>
                <a:sym typeface="Greek Symbols" pitchFamily="18" charset="2"/>
              </a:rPr>
              <a:t>)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  <a:sym typeface="Greek Symbols" pitchFamily="18" charset="2"/>
              </a:rPr>
              <a:t>Modify merge-join to compute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    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s:  </a:t>
            </a:r>
          </a:p>
          <a:p>
            <a:pPr lvl="2"/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During merging, for every tuple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that do not match any tuple in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output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padded with nulls.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Right outer-join and full outer-join can be computed similarly.</a:t>
            </a:r>
          </a:p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4479925" y="3235325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Equation" r:id="rId3" imgW="152334" imgH="291973" progId="Equation.3">
                  <p:embed/>
                </p:oleObj>
              </mc:Choice>
              <mc:Fallback>
                <p:oleObj name="Equation" r:id="rId3" imgW="152334" imgH="291973" progId="Equation.3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925" y="3235325"/>
                        <a:ext cx="1508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AutoShape 7"/>
          <p:cNvSpPr>
            <a:spLocks noChangeArrowheads="1"/>
          </p:cNvSpPr>
          <p:nvPr/>
        </p:nvSpPr>
        <p:spPr bwMode="auto">
          <a:xfrm rot="5400000">
            <a:off x="7908925" y="317023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9158" name="Group 16"/>
          <p:cNvGrpSpPr>
            <a:grpSpLocks/>
          </p:cNvGrpSpPr>
          <p:nvPr/>
        </p:nvGrpSpPr>
        <p:grpSpPr bwMode="auto">
          <a:xfrm>
            <a:off x="2182813" y="3157538"/>
            <a:ext cx="414337" cy="209550"/>
            <a:chOff x="1253" y="1795"/>
            <a:chExt cx="261" cy="132"/>
          </a:xfrm>
        </p:grpSpPr>
        <p:sp>
          <p:nvSpPr>
            <p:cNvPr id="49167" name="AutoShape 9"/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168" name="Line 10"/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69" name="Line 11"/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159" name="Group 17"/>
          <p:cNvGrpSpPr>
            <a:grpSpLocks/>
          </p:cNvGrpSpPr>
          <p:nvPr/>
        </p:nvGrpSpPr>
        <p:grpSpPr bwMode="auto">
          <a:xfrm>
            <a:off x="5292725" y="3543300"/>
            <a:ext cx="414338" cy="209550"/>
            <a:chOff x="1253" y="1795"/>
            <a:chExt cx="261" cy="132"/>
          </a:xfrm>
        </p:grpSpPr>
        <p:sp>
          <p:nvSpPr>
            <p:cNvPr id="49164" name="AutoShape 18"/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165" name="Line 19"/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66" name="Line 20"/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160" name="Group 25"/>
          <p:cNvGrpSpPr>
            <a:grpSpLocks/>
          </p:cNvGrpSpPr>
          <p:nvPr/>
        </p:nvGrpSpPr>
        <p:grpSpPr bwMode="auto">
          <a:xfrm>
            <a:off x="5189538" y="2767013"/>
            <a:ext cx="414337" cy="209550"/>
            <a:chOff x="1253" y="1795"/>
            <a:chExt cx="261" cy="132"/>
          </a:xfrm>
        </p:grpSpPr>
        <p:sp>
          <p:nvSpPr>
            <p:cNvPr id="49161" name="AutoShape 26"/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162" name="Line 27"/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63" name="Line 28"/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46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Other Operations : Outer Join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963" y="1165225"/>
            <a:ext cx="7913687" cy="5130800"/>
          </a:xfrm>
        </p:spPr>
        <p:txBody>
          <a:bodyPr/>
          <a:lstStyle/>
          <a:p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Modifying hash join to compute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r        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en-US" sz="2000" smtClean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If 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is probe relation, output non-matching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tuples padded with nulls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If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is build relation, when probing keep track of which </a:t>
            </a:r>
            <a:b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tuples matched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tuples.  At end of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s</a:t>
            </a:r>
            <a:r>
              <a:rPr lang="en-US" altLang="en-US" sz="2000" i="1" baseline="-25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output </a:t>
            </a:r>
            <a:r>
              <a:rPr lang="en-US" altLang="en-US" sz="28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/>
            </a:r>
            <a:br>
              <a:rPr lang="en-US" altLang="en-US" sz="280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non-matched </a:t>
            </a:r>
            <a:r>
              <a:rPr lang="en-US" altLang="en-US" sz="2000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tuples padded with nulls </a:t>
            </a:r>
          </a:p>
          <a:p>
            <a:pPr lvl="1"/>
            <a:endParaRPr lang="en-US" altLang="en-US" sz="2000" smtClean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endParaRPr lang="en-US" altLang="en-US" sz="2000" i="1" smtClean="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4495800" y="3282950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Equation" r:id="rId4" imgW="152334" imgH="291973" progId="Equation.3">
                  <p:embed/>
                </p:oleObj>
              </mc:Choice>
              <mc:Fallback>
                <p:oleObj name="Equation" r:id="rId4" imgW="152334" imgH="291973" progId="Equation.3">
                  <p:embed/>
                  <p:pic>
                    <p:nvPicPr>
                      <p:cNvPr id="50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82950"/>
                        <a:ext cx="1508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1" name="Group 25"/>
          <p:cNvGrpSpPr>
            <a:grpSpLocks/>
          </p:cNvGrpSpPr>
          <p:nvPr/>
        </p:nvGrpSpPr>
        <p:grpSpPr bwMode="auto">
          <a:xfrm>
            <a:off x="5053013" y="1274763"/>
            <a:ext cx="414337" cy="209550"/>
            <a:chOff x="1253" y="1795"/>
            <a:chExt cx="261" cy="132"/>
          </a:xfrm>
        </p:grpSpPr>
        <p:sp>
          <p:nvSpPr>
            <p:cNvPr id="50182" name="AutoShape 26"/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83" name="Line 27"/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4" name="Line 28"/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0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Evaluation of Expressions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smtClean="0">
                <a:ea typeface="ＭＳ Ｐゴシック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Materialization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(store) it on disk.  Repeat.</a:t>
            </a:r>
          </a:p>
          <a:p>
            <a:pPr lvl="1"/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Pipelining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7138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Materialization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75600" cy="2687637"/>
          </a:xfrm>
        </p:spPr>
        <p:txBody>
          <a:bodyPr/>
          <a:lstStyle/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Materialized evaluation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: 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E.g., in figure below, compute and store</a:t>
            </a:r>
            <a:br>
              <a:rPr lang="en-US" altLang="en-US" sz="2000" smtClean="0">
                <a:ea typeface="ＭＳ Ｐゴシック" panose="020B0600070205080204" pitchFamily="34" charset="-128"/>
              </a:rPr>
            </a:br>
            <a:r>
              <a:rPr lang="en-US" altLang="en-US" sz="2000" smtClean="0">
                <a:ea typeface="ＭＳ Ｐゴシック" panose="020B0600070205080204" pitchFamily="34" charset="-128"/>
              </a:rPr>
              <a:t/>
            </a:r>
            <a:br>
              <a:rPr lang="en-US" altLang="en-US" sz="2000" smtClean="0">
                <a:ea typeface="ＭＳ Ｐゴシック" panose="020B0600070205080204" pitchFamily="34" charset="-128"/>
              </a:rPr>
            </a:br>
            <a:r>
              <a:rPr lang="en-US" altLang="en-US" sz="2000" smtClean="0">
                <a:ea typeface="ＭＳ Ｐゴシック" panose="020B0600070205080204" pitchFamily="34" charset="-128"/>
              </a:rPr>
              <a:t/>
            </a:r>
            <a:br>
              <a:rPr lang="en-US" altLang="en-US" sz="2000" smtClean="0">
                <a:ea typeface="ＭＳ Ｐゴシック" panose="020B0600070205080204" pitchFamily="34" charset="-128"/>
              </a:rPr>
            </a:br>
            <a:r>
              <a:rPr lang="en-US" altLang="en-US" sz="2000" smtClean="0">
                <a:ea typeface="ＭＳ Ｐゴシック" panose="020B0600070205080204" pitchFamily="34" charset="-128"/>
              </a:rPr>
              <a:t>then compute the store its join with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instructor,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and finally compute the projection on </a:t>
            </a:r>
            <a:r>
              <a:rPr lang="en-US" altLang="en-US" sz="2000" i="1" smtClean="0">
                <a:ea typeface="ＭＳ Ｐゴシック" panose="020B0600070205080204" pitchFamily="34" charset="-128"/>
              </a:rPr>
              <a:t>name.</a:t>
            </a:r>
            <a:r>
              <a:rPr lang="en-US" altLang="en-US" i="1" smtClean="0">
                <a:ea typeface="ＭＳ Ｐゴシック" panose="020B0600070205080204" pitchFamily="34" charset="-128"/>
              </a:rPr>
              <a:t> </a:t>
            </a:r>
            <a:endParaRPr lang="en-US" altLang="en-US" b="1" i="1" smtClean="0">
              <a:ea typeface="ＭＳ Ｐゴシック" panose="020B0600070205080204" pitchFamily="34" charset="-128"/>
            </a:endParaRPr>
          </a:p>
        </p:txBody>
      </p:sp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2339975" y="2622550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5222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622550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771900"/>
            <a:ext cx="382746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Materialization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smtClean="0">
                <a:ea typeface="ＭＳ Ｐゴシック" panose="020B0600070205080204" pitchFamily="34" charset="-128"/>
              </a:rPr>
              <a:t>Materialized evaluation is always applicable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sz="2000" smtClean="0">
                <a:ea typeface="ＭＳ Ｐゴシック" panose="020B0600070205080204" pitchFamily="34" charset="-128"/>
              </a:rPr>
              <a:t>Overall cost  =  Sum of costs of individual operations + </a:t>
            </a:r>
            <a:br>
              <a:rPr lang="en-US" altLang="en-US" sz="2000" smtClean="0">
                <a:ea typeface="ＭＳ Ｐゴシック" panose="020B0600070205080204" pitchFamily="34" charset="-128"/>
              </a:rPr>
            </a:br>
            <a:r>
              <a:rPr lang="en-US" altLang="en-US" sz="2000" smtClean="0">
                <a:ea typeface="ＭＳ Ｐゴシック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Double buffering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0032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Pipelining</a:t>
            </a:r>
          </a:p>
        </p:txBody>
      </p:sp>
      <p:sp>
        <p:nvSpPr>
          <p:cNvPr id="5427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842963" y="1165225"/>
            <a:ext cx="8089900" cy="5232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Pipelined evaluation</a:t>
            </a:r>
            <a:r>
              <a:rPr lang="en-US" altLang="en-US" sz="2000" b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: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E.g., in previous expression tree, don</a:t>
            </a:r>
            <a:r>
              <a:rPr lang="ja-JP" altLang="en-US" sz="200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2000" smtClean="0">
                <a:ea typeface="ＭＳ Ｐゴシック" panose="020B0600070205080204" pitchFamily="34" charset="-128"/>
              </a:rPr>
              <a:t>t store result of</a:t>
            </a:r>
            <a:br>
              <a:rPr lang="en-US" altLang="ja-JP" sz="2000" smtClean="0">
                <a:ea typeface="ＭＳ Ｐゴシック" panose="020B0600070205080204" pitchFamily="34" charset="-128"/>
              </a:rPr>
            </a:br>
            <a:r>
              <a:rPr lang="en-US" altLang="ja-JP" sz="2000" smtClean="0">
                <a:ea typeface="ＭＳ Ｐゴシック" panose="020B0600070205080204" pitchFamily="34" charset="-128"/>
              </a:rPr>
              <a:t/>
            </a:r>
            <a:br>
              <a:rPr lang="en-US" altLang="ja-JP" sz="2000" smtClean="0">
                <a:ea typeface="ＭＳ Ｐゴシック" panose="020B0600070205080204" pitchFamily="34" charset="-128"/>
              </a:rPr>
            </a:br>
            <a:r>
              <a:rPr lang="en-US" altLang="ja-JP" sz="2000" smtClean="0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instead, pass tuples directly to the join..  Similarly, don</a:t>
            </a:r>
            <a:r>
              <a:rPr lang="ja-JP" altLang="en-US" sz="2000" smtClean="0">
                <a:ea typeface="ＭＳ Ｐゴシック" panose="020B0600070205080204" pitchFamily="34" charset="-128"/>
              </a:rPr>
              <a:t>’</a:t>
            </a:r>
            <a:r>
              <a:rPr lang="en-US" altLang="ja-JP" sz="2000" smtClean="0">
                <a:ea typeface="ＭＳ Ｐゴシック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sz="2000" smtClean="0">
                <a:ea typeface="ＭＳ Ｐゴシック" panose="020B0600070205080204" pitchFamily="34" charset="-128"/>
              </a:rPr>
              <a:t>Pipelines can be executed in two ways: 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demand driven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and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producer driven</a:t>
            </a:r>
            <a:r>
              <a:rPr lang="en-US" altLang="en-US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aphicFrame>
        <p:nvGraphicFramePr>
          <p:cNvPr id="54276" name="Object 5"/>
          <p:cNvGraphicFramePr>
            <a:graphicFrameLocks noChangeAspect="1"/>
          </p:cNvGraphicFramePr>
          <p:nvPr/>
        </p:nvGraphicFramePr>
        <p:xfrm>
          <a:off x="2324100" y="2225675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5427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225675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4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Measures of Query </a:t>
            </a:r>
            <a:r>
              <a:rPr lang="en-US" dirty="0" smtClean="0">
                <a:ea typeface="+mj-ea"/>
              </a:rPr>
              <a:t>Cost</a:t>
            </a:r>
            <a:endParaRPr lang="en-US" dirty="0">
              <a:ea typeface="+mj-ea"/>
            </a:endParaRP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14375" y="960438"/>
            <a:ext cx="4535488" cy="5257800"/>
          </a:xfrm>
        </p:spPr>
        <p:txBody>
          <a:bodyPr/>
          <a:lstStyle/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For simplicity we just use the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number of block transfers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from disk and the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number of seeks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as the cost measures</a:t>
            </a:r>
          </a:p>
          <a:p>
            <a:pPr lvl="1"/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– time to transfer one block</a:t>
            </a:r>
          </a:p>
          <a:p>
            <a:pPr lvl="1"/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– time for one seek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Cost for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block transfers plus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seeks</a:t>
            </a:r>
            <a:br>
              <a:rPr lang="en-US" altLang="zh-TW" sz="2000" dirty="0" smtClean="0">
                <a:ea typeface="ＭＳ Ｐゴシック" panose="020B0600070205080204" pitchFamily="34" charset="-128"/>
              </a:rPr>
            </a:br>
            <a:r>
              <a:rPr lang="en-US" altLang="zh-TW" sz="2000" dirty="0" smtClean="0">
                <a:ea typeface="ＭＳ Ｐゴシック" panose="020B0600070205080204" pitchFamily="34" charset="-128"/>
              </a:rPr>
              <a:t>        </a:t>
            </a:r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b *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+ S * </a:t>
            </a:r>
            <a:r>
              <a:rPr lang="en-US" altLang="zh-TW" sz="2000" i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We ignore CPU costs for simplicity.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Real systems do take CPU cost into account.</a:t>
            </a:r>
          </a:p>
          <a:p>
            <a:r>
              <a:rPr lang="en-US" altLang="zh-TW" sz="2000" dirty="0" smtClean="0">
                <a:ea typeface="ＭＳ Ｐゴシック" panose="020B0600070205080204" pitchFamily="34" charset="-128"/>
              </a:rPr>
              <a:t>We do not include cost to writing output to disk in our cost formulae. Why?</a:t>
            </a:r>
          </a:p>
        </p:txBody>
      </p:sp>
      <p:pic>
        <p:nvPicPr>
          <p:cNvPr id="122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1085850"/>
            <a:ext cx="32702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472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Pipelining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65225"/>
            <a:ext cx="8224838" cy="5384800"/>
          </a:xfrm>
        </p:spPr>
        <p:txBody>
          <a:bodyPr/>
          <a:lstStyle/>
          <a:p>
            <a:r>
              <a:rPr lang="en-US" altLang="en-US" sz="2000" smtClean="0">
                <a:ea typeface="ＭＳ Ｐゴシック" panose="020B0600070205080204" pitchFamily="34" charset="-128"/>
              </a:rPr>
              <a:t>In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demand driven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or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lazy</a:t>
            </a:r>
            <a:r>
              <a:rPr lang="en-US" altLang="en-US" sz="2000" b="1" smtClean="0">
                <a:ea typeface="ＭＳ Ｐゴシック" panose="020B0600070205080204" pitchFamily="34" charset="-128"/>
              </a:rPr>
              <a:t> 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evaluation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In between calls, operation has to maintain </a:t>
            </a:r>
            <a:r>
              <a:rPr lang="ja-JP" altLang="en-US" smtClean="0">
                <a:ea typeface="ＭＳ Ｐゴシック" panose="020B0600070205080204" pitchFamily="34" charset="-128"/>
              </a:rPr>
              <a:t>“</a:t>
            </a:r>
            <a:r>
              <a:rPr lang="en-US" altLang="ja-JP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state</a:t>
            </a:r>
            <a:r>
              <a:rPr lang="ja-JP" altLang="en-US" smtClean="0">
                <a:ea typeface="ＭＳ Ｐゴシック" panose="020B0600070205080204" pitchFamily="34" charset="-128"/>
              </a:rPr>
              <a:t>”</a:t>
            </a:r>
            <a:r>
              <a:rPr lang="en-US" altLang="ja-JP" smtClean="0">
                <a:ea typeface="ＭＳ Ｐゴシック" panose="020B0600070205080204" pitchFamily="34" charset="-128"/>
              </a:rPr>
              <a:t> so it knows what to return next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In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producer-driven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or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eager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pipelining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smtClean="0">
                <a:ea typeface="ＭＳ Ｐゴシック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smtClean="0">
                <a:ea typeface="ＭＳ Ｐゴシック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sz="2000" smtClean="0">
                <a:ea typeface="ＭＳ Ｐゴシック" panose="020B0600070205080204" pitchFamily="34" charset="-128"/>
              </a:rPr>
              <a:t>Alternative name: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pull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and </a:t>
            </a:r>
            <a:r>
              <a:rPr lang="en-US" altLang="en-US" sz="2000" b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push</a:t>
            </a:r>
            <a:r>
              <a:rPr lang="en-US" altLang="en-US" sz="2000" smtClean="0">
                <a:ea typeface="ＭＳ Ｐゴシック" panose="020B0600070205080204" pitchFamily="34" charset="-128"/>
              </a:rPr>
              <a:t> models of pipelining</a:t>
            </a:r>
          </a:p>
          <a:p>
            <a:pPr>
              <a:buFont typeface="Monotype Sorts" charset="2"/>
              <a:buNone/>
            </a:pPr>
            <a:endParaRPr lang="en-US" altLang="en-US" sz="200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4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An Example on Basic Information</a:t>
            </a:r>
            <a:endParaRPr lang="en-US" dirty="0">
              <a:ea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Assume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 a relation is stored on disk consecutively.</a:t>
            </a:r>
          </a:p>
          <a:p>
            <a:pPr lvl="1"/>
            <a:r>
              <a:rPr lang="en-US" altLang="zh-HK" sz="2000" dirty="0" smtClean="0">
                <a:ea typeface="ＭＳ Ｐゴシック" panose="020B0600070205080204" pitchFamily="34" charset="-128"/>
              </a:rPr>
              <a:t>It implies: if you read (or scan) the entire relation, then you only need to do seek once. And, if you read (or scan) the relation from a certain block one-by-one until the end of the relation, then you also need to do seek once.</a:t>
            </a:r>
          </a:p>
          <a:p>
            <a:r>
              <a:rPr lang="en-US" altLang="zh-HK" sz="2000" dirty="0" smtClean="0">
                <a:ea typeface="ＭＳ Ｐゴシック" panose="020B0600070205080204" pitchFamily="34" charset="-128"/>
              </a:rPr>
              <a:t>Choices based on cost estimate</a:t>
            </a:r>
          </a:p>
          <a:p>
            <a:pPr lvl="1"/>
            <a:r>
              <a:rPr lang="en-US" altLang="zh-HK" sz="2400" b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HK" sz="1600" b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 the number of records in relation </a:t>
            </a:r>
            <a:r>
              <a:rPr lang="en-US" altLang="zh-HK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zh-HK" sz="2400" b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HK" sz="1600" b="1" dirty="0" err="1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 the number of blocks used by relation </a:t>
            </a:r>
            <a:r>
              <a:rPr lang="en-US" altLang="zh-HK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zh-HK" sz="2000" dirty="0" smtClean="0">
                <a:ea typeface="ＭＳ Ｐゴシック" panose="020B0600070205080204" pitchFamily="34" charset="-128"/>
              </a:rPr>
              <a:t>SQL examples</a:t>
            </a:r>
          </a:p>
          <a:p>
            <a:pPr lvl="1"/>
            <a:r>
              <a:rPr lang="en-US" altLang="zh-HK" sz="2000" dirty="0" smtClean="0">
                <a:ea typeface="ＭＳ Ｐゴシック" panose="020B0600070205080204" pitchFamily="34" charset="-128"/>
              </a:rPr>
              <a:t>select * from student where student.ID = 101.</a:t>
            </a:r>
          </a:p>
          <a:p>
            <a:pPr lvl="1"/>
            <a:r>
              <a:rPr lang="en-US" altLang="zh-HK" sz="2000" dirty="0" smtClean="0">
                <a:ea typeface="ＭＳ Ｐゴシック" panose="020B0600070205080204" pitchFamily="34" charset="-128"/>
              </a:rPr>
              <a:t>select * from student where student.ID &lt;= 101.</a:t>
            </a:r>
          </a:p>
          <a:p>
            <a:pPr lvl="1"/>
            <a:r>
              <a:rPr lang="en-US" altLang="zh-HK" sz="2000" dirty="0" smtClean="0">
                <a:ea typeface="ＭＳ Ｐゴシック" panose="020B0600070205080204" pitchFamily="34" charset="-128"/>
              </a:rPr>
              <a:t>select * from student where </a:t>
            </a:r>
            <a:r>
              <a:rPr lang="en-US" altLang="zh-HK" sz="2000" dirty="0" err="1" smtClean="0">
                <a:ea typeface="ＭＳ Ｐゴシック" panose="020B0600070205080204" pitchFamily="34" charset="-128"/>
              </a:rPr>
              <a:t>student.Name</a:t>
            </a:r>
            <a:r>
              <a:rPr lang="en-US" altLang="zh-HK" sz="2000" dirty="0" smtClean="0">
                <a:ea typeface="ＭＳ Ｐゴシック" panose="020B0600070205080204" pitchFamily="34" charset="-128"/>
              </a:rPr>
              <a:t> = ‘Smith’.</a:t>
            </a:r>
          </a:p>
          <a:p>
            <a:pPr lvl="1"/>
            <a:endParaRPr lang="en-US" altLang="zh-HK" sz="2000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Selection Operation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7838" y="1047750"/>
            <a:ext cx="8362950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File scan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Algorithm </a:t>
            </a:r>
            <a:r>
              <a:rPr lang="en-US" altLang="zh-TW" sz="2000" b="1" dirty="0" smtClean="0">
                <a:ea typeface="ＭＳ Ｐゴシック" panose="020B0600070205080204" pitchFamily="34" charset="-128"/>
              </a:rPr>
              <a:t>A1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linear search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).  Scan each data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Cost estimate =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b</a:t>
            </a:r>
            <a:r>
              <a:rPr lang="en-US" altLang="zh-TW" sz="2400" i="1" baseline="-25000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block transfers + 1 seek</a:t>
            </a:r>
            <a:endParaRPr lang="en-US" altLang="zh-TW" sz="2000" i="1" dirty="0" smtClean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b</a:t>
            </a:r>
            <a:r>
              <a:rPr lang="en-US" altLang="zh-TW" sz="2400" i="1" baseline="-25000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4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denotes number of blocks containing records from relation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r</a:t>
            </a:r>
            <a:endParaRPr lang="en-US" altLang="zh-TW" sz="2400" i="1" dirty="0" smtClean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If selection is on a </a:t>
            </a:r>
            <a:r>
              <a:rPr lang="en-US" altLang="zh-TW" sz="2000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key  attribute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cost = (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b</a:t>
            </a:r>
            <a:r>
              <a:rPr lang="en-US" altLang="zh-TW" sz="2400" i="1" baseline="-25000" dirty="0" err="1" smtClean="0">
                <a:ea typeface="ＭＳ Ｐゴシック" panose="020B0600070205080204" pitchFamily="34" charset="-128"/>
              </a:rPr>
              <a:t>r</a:t>
            </a:r>
            <a:r>
              <a:rPr lang="en-US" altLang="zh-TW" sz="2400" i="1" baseline="-25000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/2) block transfers + 1 seek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ＭＳ Ｐゴシック" panose="020B0600070205080204" pitchFamily="34" charset="-128"/>
              </a:rPr>
              <a:t>availability of indices</a:t>
            </a:r>
          </a:p>
        </p:txBody>
      </p:sp>
    </p:spTree>
  </p:cSld>
  <p:clrMapOvr>
    <a:masterClrMapping/>
  </p:clrMapOvr>
  <p:transition advTm="380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Selections Using Indices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799465"/>
            <a:ext cx="7319010" cy="5421313"/>
          </a:xfrm>
        </p:spPr>
        <p:txBody>
          <a:bodyPr/>
          <a:lstStyle/>
          <a:p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Index scan</a:t>
            </a:r>
            <a:r>
              <a:rPr lang="en-US" altLang="zh-TW" sz="20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zh-TW" sz="2000" i="1" dirty="0" smtClean="0">
                <a:solidFill>
                  <a:srgbClr val="0000FF"/>
                </a:solidFill>
                <a:ea typeface="ＭＳ Ｐゴシック" panose="020B0600070205080204" pitchFamily="34" charset="-128"/>
              </a:rPr>
              <a:t>selection condition must be on search key of an index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For example, </a:t>
            </a:r>
            <a:r>
              <a:rPr lang="en-US" altLang="zh-TW" sz="2000" b="1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select * from R where R.A = 100</a:t>
            </a:r>
          </a:p>
          <a:p>
            <a:r>
              <a:rPr lang="en-US" altLang="zh-TW" sz="2000" b="1" dirty="0" smtClean="0">
                <a:ea typeface="ＭＳ Ｐゴシック" panose="020B0600070205080204" pitchFamily="34" charset="-128"/>
              </a:rPr>
              <a:t>A2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key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  Retrieve a single record.</a:t>
            </a:r>
          </a:p>
          <a:p>
            <a:pPr lvl="1"/>
            <a:r>
              <a:rPr lang="en-US" altLang="zh-TW" sz="2000" i="1" dirty="0" smtClean="0">
                <a:ea typeface="ＭＳ Ｐゴシック" panose="020B0600070205080204" pitchFamily="34" charset="-128"/>
              </a:rPr>
              <a:t>Cost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= (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h</a:t>
            </a:r>
            <a:r>
              <a:rPr lang="en-US" altLang="zh-TW" sz="2000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+ 1) *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Here, h</a:t>
            </a:r>
            <a:r>
              <a:rPr lang="en-US" altLang="zh-TW" sz="2000" baseline="-25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zh-TW" sz="2000" i="1" baseline="-25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is the height of the </a:t>
            </a:r>
            <a:r>
              <a:rPr lang="en-US" altLang="zh-TW" sz="2000" dirty="0" err="1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i-th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B+-tree index</a:t>
            </a:r>
          </a:p>
          <a:p>
            <a:pPr lvl="1"/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“on key” means the search key is a primary/candidate key. </a:t>
            </a:r>
            <a:endParaRPr lang="en-US" altLang="zh-TW" sz="2000" dirty="0" smtClean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US" altLang="zh-TW" sz="2000" b="1" dirty="0" smtClean="0">
                <a:ea typeface="ＭＳ Ｐゴシック" panose="020B0600070205080204" pitchFamily="34" charset="-128"/>
              </a:rPr>
              <a:t>A3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</a:t>
            </a:r>
            <a:r>
              <a:rPr lang="en-US" altLang="zh-TW" sz="2000" b="1" dirty="0" err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</a:rPr>
              <a:t>Let b = number of blocks containing matching records</a:t>
            </a:r>
          </a:p>
          <a:p>
            <a:pPr lvl="1"/>
            <a:r>
              <a:rPr lang="en-US" altLang="zh-TW" sz="2000" i="1" dirty="0" smtClean="0">
                <a:ea typeface="ＭＳ Ｐゴシック" panose="020B0600070205080204" pitchFamily="34" charset="-128"/>
              </a:rPr>
              <a:t>Cost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=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h</a:t>
            </a:r>
            <a:r>
              <a:rPr lang="en-US" altLang="zh-TW" sz="2000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*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+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+ </a:t>
            </a:r>
            <a:r>
              <a:rPr lang="en-US" altLang="zh-TW" sz="2000" i="1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* b</a:t>
            </a:r>
            <a:endParaRPr lang="en-US" altLang="zh-TW" sz="2000" i="1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Selections Using Indices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4490" y="1020445"/>
            <a:ext cx="8407400" cy="5421313"/>
          </a:xfrm>
        </p:spPr>
        <p:txBody>
          <a:bodyPr/>
          <a:lstStyle/>
          <a:p>
            <a:r>
              <a:rPr lang="en-US" altLang="zh-TW" sz="2000" b="1" dirty="0" smtClean="0">
                <a:ea typeface="ＭＳ Ｐゴシック" panose="020B0600070205080204" pitchFamily="34" charset="-128"/>
              </a:rPr>
              <a:t>A4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(</a:t>
            </a:r>
            <a:r>
              <a:rPr lang="en-US" altLang="zh-TW" sz="2000" b="1" dirty="0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equality on </a:t>
            </a:r>
            <a:r>
              <a:rPr lang="en-US" altLang="zh-TW" sz="2000" b="1" dirty="0" err="1" smtClean="0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)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.</a:t>
            </a:r>
            <a:endParaRPr lang="en-US" altLang="zh-TW" sz="20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Retrieve a single record if the search key is a </a:t>
            </a:r>
            <a:r>
              <a:rPr lang="en-US" altLang="zh-TW" sz="2000" b="1" dirty="0" smtClean="0">
                <a:ea typeface="ＭＳ Ｐゴシック" panose="020B0600070205080204" pitchFamily="34" charset="-128"/>
              </a:rPr>
              <a:t>candidate key</a:t>
            </a:r>
          </a:p>
          <a:p>
            <a:pPr lvl="2"/>
            <a:r>
              <a:rPr lang="en-US" altLang="zh-TW" sz="2000" i="1" dirty="0" smtClean="0">
                <a:ea typeface="ＭＳ Ｐゴシック" panose="020B0600070205080204" pitchFamily="34" charset="-128"/>
              </a:rPr>
              <a:t>Cost = (h</a:t>
            </a:r>
            <a:r>
              <a:rPr lang="en-US" altLang="zh-TW" sz="2000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+ 1) *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Here, “on </a:t>
            </a:r>
            <a:r>
              <a:rPr lang="en-US" altLang="zh-TW" sz="2000" dirty="0" err="1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nonkey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” means the search key is not a </a:t>
            </a:r>
            <a:r>
              <a:rPr lang="en-US" altLang="zh-CN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primary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key. Note: a relation can have only one primary key, but may have several candidate keys. A primary key is a candidate key.</a:t>
            </a:r>
            <a:endParaRPr lang="en-US" altLang="zh-TW" sz="2000" dirty="0" smtClean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zh-TW" sz="2000" dirty="0" smtClean="0">
                <a:ea typeface="ＭＳ Ｐゴシック" panose="020B0600070205080204" pitchFamily="34" charset="-128"/>
              </a:rPr>
              <a:t>Retrieve multiple records if the search-key is </a:t>
            </a:r>
            <a:r>
              <a:rPr lang="en-US" altLang="zh-TW" sz="2000" b="1" dirty="0" smtClean="0">
                <a:ea typeface="ＭＳ Ｐゴシック" panose="020B0600070205080204" pitchFamily="34" charset="-128"/>
              </a:rPr>
              <a:t>not a candidate key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</a:rPr>
              <a:t>each of </a:t>
            </a:r>
            <a:r>
              <a:rPr lang="en-US" altLang="zh-TW" sz="2000" b="1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 matching records may be on a different block  </a:t>
            </a:r>
          </a:p>
          <a:p>
            <a:pPr lvl="2"/>
            <a:r>
              <a:rPr lang="en-US" altLang="zh-TW" sz="2000" dirty="0" smtClean="0">
                <a:ea typeface="ＭＳ Ｐゴシック" panose="020B0600070205080204" pitchFamily="34" charset="-128"/>
              </a:rPr>
              <a:t>Cost =  (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h</a:t>
            </a:r>
            <a:r>
              <a:rPr lang="en-US" altLang="zh-TW" sz="2000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zh-TW" sz="2000" dirty="0" smtClean="0">
                <a:ea typeface="ＭＳ Ｐゴシック" panose="020B0600070205080204" pitchFamily="34" charset="-128"/>
              </a:rPr>
              <a:t>+ 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n) * 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TW" sz="2000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TW" sz="2000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TW" sz="2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TW" sz="2000" i="1" dirty="0" smtClean="0">
                <a:ea typeface="ＭＳ Ｐゴシック" panose="020B0600070205080204" pitchFamily="34" charset="-128"/>
              </a:rPr>
              <a:t> </a:t>
            </a:r>
          </a:p>
          <a:p>
            <a:pPr lvl="3"/>
            <a:r>
              <a:rPr lang="en-US" altLang="zh-TW" sz="2000" dirty="0" smtClean="0">
                <a:ea typeface="ＭＳ Ｐゴシック" panose="020B0600070205080204" pitchFamily="34" charset="-128"/>
              </a:rPr>
              <a:t>Can be very expensive!</a:t>
            </a:r>
          </a:p>
          <a:p>
            <a:pPr lvl="3"/>
            <a:r>
              <a:rPr lang="en-US" altLang="zh-TW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TW" sz="2000" dirty="0" smtClean="0">
                <a:solidFill>
                  <a:srgbClr val="C00000"/>
                </a:solidFill>
                <a:ea typeface="ＭＳ Ｐゴシック" panose="020B0600070205080204" pitchFamily="34" charset="-128"/>
              </a:rPr>
              <a:t>he number of accesses to the blocks that contain pointers to data records in the data file are ignored. Refer to the secondary index in ch11.</a:t>
            </a:r>
          </a:p>
          <a:p>
            <a:pPr lvl="3"/>
            <a:endParaRPr lang="en-US" altLang="zh-TW" sz="2000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theme/theme1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48895</TotalTime>
  <Words>3110</Words>
  <Application>Microsoft Office PowerPoint</Application>
  <PresentationFormat>On-screen Show (4:3)</PresentationFormat>
  <Paragraphs>479</Paragraphs>
  <Slides>50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ＭＳ Ｐゴシック</vt:lpstr>
      <vt:lpstr>新細明體</vt:lpstr>
      <vt:lpstr>Cambria Math</vt:lpstr>
      <vt:lpstr>Greek Symbols</vt:lpstr>
      <vt:lpstr>Helvetica</vt:lpstr>
      <vt:lpstr>Monotype Sorts</vt:lpstr>
      <vt:lpstr>Symbol</vt:lpstr>
      <vt:lpstr>Times New Roman</vt:lpstr>
      <vt:lpstr>Webdings</vt:lpstr>
      <vt:lpstr>Wingdings</vt:lpstr>
      <vt:lpstr>1_db-5-grey</vt:lpstr>
      <vt:lpstr>Clip</vt:lpstr>
      <vt:lpstr>Microsoft Equation 3.0</vt:lpstr>
      <vt:lpstr>Chapter 12: Query Processing</vt:lpstr>
      <vt:lpstr>Basic Steps in Query Processing</vt:lpstr>
      <vt:lpstr>Query Processing and Optimization</vt:lpstr>
      <vt:lpstr>Query Optimization</vt:lpstr>
      <vt:lpstr>Measures of Query Cost</vt:lpstr>
      <vt:lpstr>An Example on Basic Information</vt:lpstr>
      <vt:lpstr>Selection Operation</vt:lpstr>
      <vt:lpstr>Selections Using Indices</vt:lpstr>
      <vt:lpstr>Selections Using Indices</vt:lpstr>
      <vt:lpstr>PowerPoint Presentation</vt:lpstr>
      <vt:lpstr>Selections Involving Comparisons</vt:lpstr>
      <vt:lpstr>PowerPoint Presentation</vt:lpstr>
      <vt:lpstr>PowerPoint Presentation</vt:lpstr>
      <vt:lpstr>Complex Selections</vt:lpstr>
      <vt:lpstr>Implementation of Complex Selections</vt:lpstr>
      <vt:lpstr>Algorithms for Complex Selections</vt:lpstr>
      <vt:lpstr>A Conjunction Example</vt:lpstr>
      <vt:lpstr>Join Operation</vt:lpstr>
      <vt:lpstr>An Example</vt:lpstr>
      <vt:lpstr>Buffer in Main Memory (1)</vt:lpstr>
      <vt:lpstr>Buffer in Main Memory (2)</vt:lpstr>
      <vt:lpstr>Nested-Loop Join (1)</vt:lpstr>
      <vt:lpstr>Nested-Loop Join (2)</vt:lpstr>
      <vt:lpstr>Block Nested-Loop Join (1)</vt:lpstr>
      <vt:lpstr>Block Nested-Loop Join (2)</vt:lpstr>
      <vt:lpstr>Indexed Nested-Loop Join (1)</vt:lpstr>
      <vt:lpstr>Indexed Nested-Loop Join (2)</vt:lpstr>
      <vt:lpstr>An Example</vt:lpstr>
      <vt:lpstr>An Example: Cost of Nested-Loop Join</vt:lpstr>
      <vt:lpstr>An Example: Cost of Block Nested-Loop Join and Indexed Nested Join</vt:lpstr>
      <vt:lpstr>Merge-Join (1)</vt:lpstr>
      <vt:lpstr>Merge-Join (2)</vt:lpstr>
      <vt:lpstr>Merge-Join (3)</vt:lpstr>
      <vt:lpstr>Sorting</vt:lpstr>
      <vt:lpstr>External Sort-Merge (1)</vt:lpstr>
      <vt:lpstr>External Sort-Merge (2)</vt:lpstr>
      <vt:lpstr>External Sort-Merge (3)</vt:lpstr>
      <vt:lpstr>Hash-Join</vt:lpstr>
      <vt:lpstr>Hash-Join Algorithm</vt:lpstr>
      <vt:lpstr>Other Operations</vt:lpstr>
      <vt:lpstr>Other Operations : Aggregation</vt:lpstr>
      <vt:lpstr>Other Operations : Set Operations</vt:lpstr>
      <vt:lpstr>Other Operations : Set Operations</vt:lpstr>
      <vt:lpstr>Other Operations : Outer Join</vt:lpstr>
      <vt:lpstr>Other Operations : Outer Join</vt:lpstr>
      <vt:lpstr>Evaluation of Expressions</vt:lpstr>
      <vt:lpstr>Materialization</vt:lpstr>
      <vt:lpstr>Materialization (Cont.)</vt:lpstr>
      <vt:lpstr>Pipelining</vt:lpstr>
      <vt:lpstr>Pipelining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Prof. Hong CHENG</cp:lastModifiedBy>
  <cp:revision>599</cp:revision>
  <cp:lastPrinted>1999-06-28T19:27:31Z</cp:lastPrinted>
  <dcterms:created xsi:type="dcterms:W3CDTF">2000-02-23T18:58:38Z</dcterms:created>
  <dcterms:modified xsi:type="dcterms:W3CDTF">2021-03-17T01:30:49Z</dcterms:modified>
</cp:coreProperties>
</file>